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27"/>
  </p:notesMasterIdLst>
  <p:handoutMasterIdLst>
    <p:handoutMasterId r:id="rId28"/>
  </p:handoutMasterIdLst>
  <p:sldIdLst>
    <p:sldId id="256" r:id="rId5"/>
    <p:sldId id="257" r:id="rId6"/>
    <p:sldId id="258"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60" r:id="rId20"/>
    <p:sldId id="461" r:id="rId21"/>
    <p:sldId id="462" r:id="rId22"/>
    <p:sldId id="259" r:id="rId23"/>
    <p:sldId id="463" r:id="rId24"/>
    <p:sldId id="465" r:id="rId25"/>
    <p:sldId id="466" r:id="rId26"/>
  </p:sldIdLst>
  <p:sldSz cx="9144000" cy="5143500" type="screen16x9"/>
  <p:notesSz cx="7099300" cy="10234613"/>
  <p:defaultTextStyle>
    <a:defPPr>
      <a:defRPr lang="en-US"/>
    </a:defPPr>
    <a:lvl1pPr algn="ctr"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xuan" initials="Z" lastIdx="3" clrIdx="0">
    <p:extLst>
      <p:ext uri="{19B8F6BF-5375-455C-9EA6-DF929625EA0E}">
        <p15:presenceInfo xmlns:p15="http://schemas.microsoft.com/office/powerpoint/2012/main" userId="Zixuan" providerId="None"/>
      </p:ext>
    </p:extLst>
  </p:cmAuthor>
  <p:cmAuthor id="2" name="Gu, Jiaqi" initials="GJ" lastIdx="1" clrIdx="1">
    <p:extLst>
      <p:ext uri="{19B8F6BF-5375-455C-9EA6-DF929625EA0E}">
        <p15:presenceInfo xmlns:p15="http://schemas.microsoft.com/office/powerpoint/2012/main" userId="Gu, Jiaq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042"/>
    <a:srgbClr val="FFA40B"/>
    <a:srgbClr val="FF9300"/>
    <a:srgbClr val="FFBB48"/>
    <a:srgbClr val="FFFF2D"/>
    <a:srgbClr val="4BFA4E"/>
    <a:srgbClr val="FFFF00"/>
    <a:srgbClr val="0BF90E"/>
    <a:srgbClr val="02FF02"/>
    <a:srgbClr val="E1CE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FF415-04DC-4E23-9F38-E8B99422086D}" v="3221" dt="2020-10-20T07:16:45.7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5306" autoAdjust="0"/>
  </p:normalViewPr>
  <p:slideViewPr>
    <p:cSldViewPr snapToGrid="0">
      <p:cViewPr varScale="1">
        <p:scale>
          <a:sx n="108" d="100"/>
          <a:sy n="108" d="100"/>
        </p:scale>
        <p:origin x="1296" y="192"/>
      </p:cViewPr>
      <p:guideLst>
        <p:guide orient="horz" pos="2160"/>
        <p:guide pos="2880"/>
        <p:guide orient="horz" pos="1620"/>
      </p:guideLst>
    </p:cSldViewPr>
  </p:slideViewPr>
  <p:notesTextViewPr>
    <p:cViewPr>
      <p:scale>
        <a:sx n="87" d="100"/>
        <a:sy n="87"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1F87A-9FAF-4150-9CE7-58DEA09F6CD3}"/>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27C25C-4C5D-4228-AA6B-87054C08EC8E}"/>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9EB5BAF-99EB-4FC6-A586-C481E8B4891C}" type="datetimeFigureOut">
              <a:rPr lang="en-US" smtClean="0"/>
              <a:t>1/23/24</a:t>
            </a:fld>
            <a:endParaRPr lang="en-US"/>
          </a:p>
        </p:txBody>
      </p:sp>
      <p:sp>
        <p:nvSpPr>
          <p:cNvPr id="4" name="Footer Placeholder 3">
            <a:extLst>
              <a:ext uri="{FF2B5EF4-FFF2-40B4-BE49-F238E27FC236}">
                <a16:creationId xmlns:a16="http://schemas.microsoft.com/office/drawing/2014/main" id="{EFC32A76-0870-49AA-ACAD-A33B38FF7E7A}"/>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8BD9D1-B1FC-46D3-82DF-9338CFFC2A82}"/>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4C9EC1D-574C-4655-A885-29E161363911}" type="slidenum">
              <a:rPr lang="en-US" smtClean="0"/>
              <a:t>‹#›</a:t>
            </a:fld>
            <a:endParaRPr lang="en-US"/>
          </a:p>
        </p:txBody>
      </p:sp>
    </p:spTree>
    <p:extLst>
      <p:ext uri="{BB962C8B-B14F-4D97-AF65-F5344CB8AC3E}">
        <p14:creationId xmlns:p14="http://schemas.microsoft.com/office/powerpoint/2010/main" val="2793403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lvl1pPr algn="l" defTabSz="1009394">
              <a:defRPr sz="1300">
                <a:cs typeface="Arial" charset="0"/>
              </a:defRPr>
            </a:lvl1pPr>
          </a:lstStyle>
          <a:p>
            <a:pPr>
              <a:defRPr/>
            </a:pPr>
            <a:endParaRPr lang="en-US"/>
          </a:p>
        </p:txBody>
      </p:sp>
      <p:sp>
        <p:nvSpPr>
          <p:cNvPr id="8195" name="Rectangle 3"/>
          <p:cNvSpPr>
            <a:spLocks noGrp="1" noChangeArrowheads="1"/>
          </p:cNvSpPr>
          <p:nvPr>
            <p:ph type="dt" idx="1"/>
          </p:nvPr>
        </p:nvSpPr>
        <p:spPr bwMode="auto">
          <a:xfrm>
            <a:off x="4110036" y="0"/>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lvl1pPr algn="r" defTabSz="1009394">
              <a:defRPr sz="130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60338" y="779463"/>
            <a:ext cx="6935787" cy="39020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726364" y="4943176"/>
            <a:ext cx="5804335" cy="4681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9882798"/>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b" anchorCtr="0" compatLnSpc="1">
            <a:prstTxWarp prst="textNoShape">
              <a:avLst/>
            </a:prstTxWarp>
          </a:bodyPr>
          <a:lstStyle>
            <a:lvl1pPr algn="l" defTabSz="1009394">
              <a:defRPr sz="130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10036" y="9882798"/>
            <a:ext cx="3145384" cy="520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0929" tIns="50465" rIns="100929" bIns="50465" numCol="1" anchor="b" anchorCtr="0" compatLnSpc="1">
            <a:prstTxWarp prst="textNoShape">
              <a:avLst/>
            </a:prstTxWarp>
          </a:bodyPr>
          <a:lstStyle>
            <a:lvl1pPr algn="r" defTabSz="1009394">
              <a:defRPr sz="1300">
                <a:cs typeface="Arial" charset="0"/>
              </a:defRPr>
            </a:lvl1pPr>
          </a:lstStyle>
          <a:p>
            <a:pPr>
              <a:defRPr/>
            </a:pPr>
            <a:fld id="{854CD089-52E0-0F4C-BAA1-402AF4B2A063}" type="slidenum">
              <a:rPr lang="en-US"/>
              <a:pPr>
                <a:defRPr/>
              </a:pPr>
              <a:t>‹#›</a:t>
            </a:fld>
            <a:endParaRPr lang="en-US"/>
          </a:p>
        </p:txBody>
      </p:sp>
    </p:spTree>
    <p:extLst>
      <p:ext uri="{BB962C8B-B14F-4D97-AF65-F5344CB8AC3E}">
        <p14:creationId xmlns:p14="http://schemas.microsoft.com/office/powerpoint/2010/main" val="38033219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a:t>
            </a:fld>
            <a:endParaRPr lang="en-US"/>
          </a:p>
        </p:txBody>
      </p:sp>
    </p:spTree>
    <p:extLst>
      <p:ext uri="{BB962C8B-B14F-4D97-AF65-F5344CB8AC3E}">
        <p14:creationId xmlns:p14="http://schemas.microsoft.com/office/powerpoint/2010/main" val="191364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4EAE20-62FB-4D03-8A68-1F85D486D0E9}" type="slidenum">
              <a:rPr lang="en-CA" smtClean="0"/>
              <a:pPr>
                <a:defRPr/>
              </a:pPr>
              <a:t>14</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15</a:t>
            </a:fld>
            <a:endParaRPr lang="en-US"/>
          </a:p>
        </p:txBody>
      </p:sp>
    </p:spTree>
    <p:extLst>
      <p:ext uri="{BB962C8B-B14F-4D97-AF65-F5344CB8AC3E}">
        <p14:creationId xmlns:p14="http://schemas.microsoft.com/office/powerpoint/2010/main" val="265852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4EAE20-62FB-4D03-8A68-1F85D486D0E9}" type="slidenum">
              <a:rPr lang="en-CA" smtClean="0"/>
              <a:pPr>
                <a:defRPr/>
              </a:pPr>
              <a:t>16</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D4EAE20-62FB-4D03-8A68-1F85D486D0E9}" type="slidenum">
              <a:rPr lang="en-CA" smtClean="0"/>
              <a:pPr>
                <a:defRPr/>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22</a:t>
            </a:fld>
            <a:endParaRPr lang="en-US"/>
          </a:p>
        </p:txBody>
      </p:sp>
    </p:spTree>
    <p:extLst>
      <p:ext uri="{BB962C8B-B14F-4D97-AF65-F5344CB8AC3E}">
        <p14:creationId xmlns:p14="http://schemas.microsoft.com/office/powerpoint/2010/main" val="353282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BE287AA-185E-4BFD-AB53-2ED7C1596889}" type="slidenum">
              <a:rPr lang="en-CA" smtClean="0"/>
              <a:pPr>
                <a:defRPr/>
              </a:pPr>
              <a:t>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BB1DDD4-1FA5-4541-9BB6-BAF86EAF426F}" type="slidenum">
              <a:rPr lang="en-CA" smtClean="0"/>
              <a:pPr>
                <a:defRPr/>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08B6DC2-D50A-4AD0-8B10-EC0ED83FFDD2}" type="slidenum">
              <a:rPr lang="en-CA" smtClean="0"/>
              <a:pPr>
                <a:defRPr/>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53C471E-D4F7-4A87-A390-15459752A6A6}" type="slidenum">
              <a:rPr lang="en-CA" smtClean="0"/>
              <a:pPr>
                <a:defRPr/>
              </a:pPr>
              <a:t>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9</a:t>
            </a:fld>
            <a:endParaRPr lang="en-US"/>
          </a:p>
        </p:txBody>
      </p:sp>
    </p:spTree>
    <p:extLst>
      <p:ext uri="{BB962C8B-B14F-4D97-AF65-F5344CB8AC3E}">
        <p14:creationId xmlns:p14="http://schemas.microsoft.com/office/powerpoint/2010/main" val="269685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10</a:t>
            </a:fld>
            <a:endParaRPr lang="en-US"/>
          </a:p>
        </p:txBody>
      </p:sp>
    </p:spTree>
    <p:extLst>
      <p:ext uri="{BB962C8B-B14F-4D97-AF65-F5344CB8AC3E}">
        <p14:creationId xmlns:p14="http://schemas.microsoft.com/office/powerpoint/2010/main" val="394120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12</a:t>
            </a:fld>
            <a:endParaRPr lang="en-US"/>
          </a:p>
        </p:txBody>
      </p:sp>
    </p:spTree>
    <p:extLst>
      <p:ext uri="{BB962C8B-B14F-4D97-AF65-F5344CB8AC3E}">
        <p14:creationId xmlns:p14="http://schemas.microsoft.com/office/powerpoint/2010/main" val="418853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4CD089-52E0-0F4C-BAA1-402AF4B2A063}" type="slidenum">
              <a:rPr lang="en-US" smtClean="0"/>
              <a:pPr>
                <a:defRPr/>
              </a:pPr>
              <a:t>13</a:t>
            </a:fld>
            <a:endParaRPr lang="en-US"/>
          </a:p>
        </p:txBody>
      </p:sp>
    </p:spTree>
    <p:extLst>
      <p:ext uri="{BB962C8B-B14F-4D97-AF65-F5344CB8AC3E}">
        <p14:creationId xmlns:p14="http://schemas.microsoft.com/office/powerpoint/2010/main" val="1784988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371600" y="2920549"/>
            <a:ext cx="6400800" cy="1314450"/>
          </a:xfrm>
          <a:extLst>
            <a:ext uri="{91240B29-F687-4f45-9708-019B960494DF}">
              <a14:hiddenLine xmlns="" xmlns:a14="http://schemas.microsoft.com/office/drawing/2010/main" w="9525">
                <a:solidFill>
                  <a:srgbClr val="0000FF"/>
                </a:solidFill>
                <a:miter lim="800000"/>
                <a:headEnd/>
                <a:tailEnd/>
              </a14:hiddenLine>
            </a:ext>
          </a:extLst>
        </p:spPr>
        <p:txBody>
          <a:bodyPr/>
          <a:lstStyle>
            <a:lvl1pPr marL="0" indent="122238" algn="ctr">
              <a:buFont typeface="Wingdings" charset="0"/>
              <a:buNone/>
              <a:defRPr sz="2400"/>
            </a:lvl1pPr>
          </a:lstStyle>
          <a:p>
            <a:pPr lvl="0"/>
            <a:r>
              <a:rPr lang="en-US" altLang="zh-CN" noProof="0"/>
              <a:t>Click to edit Master subtitle style</a:t>
            </a:r>
            <a:endParaRPr lang="en-US" noProof="0"/>
          </a:p>
        </p:txBody>
      </p:sp>
      <p:sp>
        <p:nvSpPr>
          <p:cNvPr id="5124" name="Rectangle 4"/>
          <p:cNvSpPr>
            <a:spLocks noGrp="1" noChangeArrowheads="1"/>
          </p:cNvSpPr>
          <p:nvPr>
            <p:ph type="ctrTitle"/>
          </p:nvPr>
        </p:nvSpPr>
        <p:spPr>
          <a:xfrm>
            <a:off x="952500" y="1425179"/>
            <a:ext cx="7239000" cy="1102519"/>
          </a:xfrm>
        </p:spPr>
        <p:txBody>
          <a:bodyPr/>
          <a:lstStyle>
            <a:lvl1pPr algn="ctr">
              <a:defRPr>
                <a:latin typeface="+mn-lt"/>
              </a:defRPr>
            </a:lvl1pPr>
          </a:lstStyle>
          <a:p>
            <a:pPr lvl="0"/>
            <a:r>
              <a:rPr lang="en-US" altLang="zh-CN" noProof="0" dirty="0"/>
              <a:t>Click to edit Master title style</a:t>
            </a:r>
            <a:endParaRPr lang="en-US" noProof="0" dirty="0"/>
          </a:p>
        </p:txBody>
      </p:sp>
      <p:sp>
        <p:nvSpPr>
          <p:cNvPr id="7" name="Rectangle 7"/>
          <p:cNvSpPr>
            <a:spLocks noGrp="1" noChangeArrowheads="1"/>
          </p:cNvSpPr>
          <p:nvPr>
            <p:ph type="dt" sz="half" idx="10"/>
          </p:nvPr>
        </p:nvSpPr>
        <p:spPr>
          <a:xfrm>
            <a:off x="6610350" y="4797028"/>
            <a:ext cx="2133600" cy="271463"/>
          </a:xfrm>
        </p:spPr>
        <p:txBody>
          <a:bodyPr/>
          <a:lstStyle>
            <a:lvl1pPr>
              <a:defRPr/>
            </a:lvl1pPr>
          </a:lstStyle>
          <a:p>
            <a:pPr>
              <a:defRPr/>
            </a:pPr>
            <a:fld id="{4CEDC3A9-F18E-429D-971F-313D1A202D03}" type="datetime1">
              <a:rPr lang="en-US" smtClean="0"/>
              <a:t>1/23/24</a:t>
            </a:fld>
            <a:endParaRPr lang="en-US" dirty="0"/>
          </a:p>
        </p:txBody>
      </p:sp>
      <p:sp>
        <p:nvSpPr>
          <p:cNvPr id="8" name="Rectangle 8"/>
          <p:cNvSpPr>
            <a:spLocks noGrp="1" noChangeArrowheads="1"/>
          </p:cNvSpPr>
          <p:nvPr>
            <p:ph type="ftr" sz="quarter" idx="11"/>
          </p:nvPr>
        </p:nvSpPr>
        <p:spPr>
          <a:xfrm>
            <a:off x="404813" y="4800600"/>
            <a:ext cx="2667000" cy="271463"/>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3681413" y="4800600"/>
            <a:ext cx="2133600" cy="271463"/>
          </a:xfrm>
          <a:prstGeom prst="rect">
            <a:avLst/>
          </a:prstGeom>
        </p:spPr>
        <p:txBody>
          <a:bodyPr/>
          <a:lstStyle>
            <a:lvl1pPr>
              <a:defRPr/>
            </a:lvl1pPr>
          </a:lstStyle>
          <a:p>
            <a:pPr>
              <a:defRPr/>
            </a:pPr>
            <a:fld id="{BC66251F-0725-CD40-9953-E44E36B73061}" type="slidenum">
              <a:rPr lang="en-US"/>
              <a:pPr>
                <a:defRPr/>
              </a:pPr>
              <a:t>‹#›</a:t>
            </a:fld>
            <a:endParaRPr lang="en-US"/>
          </a:p>
        </p:txBody>
      </p:sp>
    </p:spTree>
    <p:extLst>
      <p:ext uri="{BB962C8B-B14F-4D97-AF65-F5344CB8AC3E}">
        <p14:creationId xmlns:p14="http://schemas.microsoft.com/office/powerpoint/2010/main" val="1855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BE52AE-9B5B-43B7-BAB7-7F57AD6E0C1C}" type="datetime1">
              <a:rPr lang="en-US" smtClean="0"/>
              <a:t>1/23/24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249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6" y="76200"/>
            <a:ext cx="2093913" cy="4629150"/>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00051" y="76200"/>
            <a:ext cx="6130925" cy="462915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67198C-E185-453A-860C-BD9EDD7A3E66}" type="datetime1">
              <a:rPr lang="en-US" smtClean="0"/>
              <a:t>1/23/24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26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869" y="76201"/>
            <a:ext cx="8904157" cy="536972"/>
          </a:xfrm>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lvl1pPr marL="396875" indent="-274638">
              <a:buClr>
                <a:srgbClr val="79217E"/>
              </a:buClr>
              <a:buFont typeface="Arial" panose="020B0604020202020204" pitchFamily="34" charset="0"/>
              <a:buChar char="•"/>
              <a:defRPr>
                <a:latin typeface="Helvetica Neue"/>
              </a:defRPr>
            </a:lvl1pPr>
            <a:lvl2pPr marL="573088" indent="0">
              <a:buClr>
                <a:srgbClr val="79217E"/>
              </a:buClr>
              <a:buFontTx/>
              <a:buNone/>
              <a:defRPr>
                <a:latin typeface="Helvetica Neue"/>
              </a:defRPr>
            </a:lvl2pPr>
            <a:lvl3pPr marL="1036637" indent="0">
              <a:buClr>
                <a:srgbClr val="79217E"/>
              </a:buClr>
              <a:buFontTx/>
              <a:buNone/>
              <a:defRPr>
                <a:latin typeface="Helvetica Neue"/>
              </a:defRPr>
            </a:lvl3pPr>
            <a:lvl4pPr marL="1431925" indent="0">
              <a:buClr>
                <a:srgbClr val="79217E"/>
              </a:buClr>
              <a:buFontTx/>
              <a:buNone/>
              <a:defRPr>
                <a:latin typeface="Helvetica Neue"/>
              </a:defRPr>
            </a:lvl4pPr>
            <a:lvl5pPr marL="1828800" indent="0">
              <a:buClr>
                <a:srgbClr val="79217E"/>
              </a:buClr>
              <a:buFontTx/>
              <a:buNone/>
              <a:defRPr>
                <a:latin typeface="Helvetica Neue"/>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EF13438-0E19-4448-BB30-08FC56A4EBF3}" type="datetime1">
              <a:rPr lang="en-US" smtClean="0"/>
              <a:t>1/23/24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0CB1B42-14E2-480B-A081-DFED35425CAD}"/>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extLst>
      <p:ext uri="{BB962C8B-B14F-4D97-AF65-F5344CB8AC3E}">
        <p14:creationId xmlns:p14="http://schemas.microsoft.com/office/powerpoint/2010/main" val="31197198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Helvetica Neue"/>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atin typeface="Helvetica Neu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C1050D-3D88-4AFE-8C41-DDA353F01E31}" type="datetime1">
              <a:rPr lang="en-US" smtClean="0"/>
              <a:t>1/23/24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3733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Content Placeholder 2"/>
          <p:cNvSpPr>
            <a:spLocks noGrp="1"/>
          </p:cNvSpPr>
          <p:nvPr>
            <p:ph sz="half" idx="1"/>
          </p:nvPr>
        </p:nvSpPr>
        <p:spPr>
          <a:xfrm>
            <a:off x="400051" y="702469"/>
            <a:ext cx="4111625"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64076" y="702469"/>
            <a:ext cx="4113213" cy="400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BF032B-C2FC-46CF-8FB5-F39890A16CB7}" type="datetime1">
              <a:rPr lang="en-US" smtClean="0"/>
              <a:t>1/23/24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094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857250"/>
          </a:xfrm>
        </p:spPr>
        <p:txBody>
          <a:bodyPr/>
          <a:lstStyle>
            <a:lvl1pPr>
              <a:defRPr>
                <a:latin typeface="+mn-lt"/>
              </a:defRPr>
            </a:lvl1p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88DAF-8661-47C8-A754-E535F24A8CD1}" type="datetime1">
              <a:rPr lang="en-US" smtClean="0"/>
              <a:t>1/23/24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769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defRPr>
            </a:lvl1pPr>
          </a:lstStyle>
          <a:p>
            <a:r>
              <a:rPr lang="en-US" altLang="zh-CN" dirty="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BA8FC61D-D098-4082-BF7B-C8A56FE0042A}" type="datetime1">
              <a:rPr lang="en-US" smtClean="0"/>
              <a:t>1/23/24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44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E4368F-ADE9-4676-BB4A-CEC00474D0F7}" type="datetime1">
              <a:rPr lang="en-US" smtClean="0"/>
              <a:t>1/23/24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785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zh-CN" dirty="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EC8CF6-CAFF-460E-995C-CB6FD46A0738}" type="datetime1">
              <a:rPr lang="en-US" smtClean="0"/>
              <a:t>1/23/24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608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Drag picture to placeholder or click icon to add</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6B7016-EDA4-4024-8CA0-7B8626144091}" type="datetime1">
              <a:rPr lang="en-US" smtClean="0"/>
              <a:t>1/23/24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3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00050" y="702469"/>
            <a:ext cx="8377238" cy="4002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9933"/>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100" name="Rectangle 4"/>
          <p:cNvSpPr>
            <a:spLocks noGrp="1" noChangeArrowheads="1"/>
          </p:cNvSpPr>
          <p:nvPr>
            <p:ph type="dt" sz="half" idx="2"/>
          </p:nvPr>
        </p:nvSpPr>
        <p:spPr bwMode="auto">
          <a:xfrm>
            <a:off x="6462713" y="4814887"/>
            <a:ext cx="2133600"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cs typeface="Arial" charset="0"/>
              </a:defRPr>
            </a:lvl1pPr>
          </a:lstStyle>
          <a:p>
            <a:pPr>
              <a:defRPr/>
            </a:pPr>
            <a:fld id="{8CFEEB5A-E8DC-4F8B-91D1-39D21E9B4E35}" type="datetime1">
              <a:rPr lang="en-US" smtClean="0"/>
              <a:t>1/23/24</a:t>
            </a:fld>
            <a:endParaRPr lang="en-US"/>
          </a:p>
        </p:txBody>
      </p:sp>
      <p:sp>
        <p:nvSpPr>
          <p:cNvPr id="4101" name="Rectangle 5"/>
          <p:cNvSpPr>
            <a:spLocks noGrp="1" noChangeArrowheads="1"/>
          </p:cNvSpPr>
          <p:nvPr>
            <p:ph type="ftr" sz="quarter" idx="3"/>
          </p:nvPr>
        </p:nvSpPr>
        <p:spPr bwMode="auto">
          <a:xfrm>
            <a:off x="419100" y="4800600"/>
            <a:ext cx="2667000"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a:defRPr/>
            </a:pPr>
            <a:endParaRPr lang="en-US"/>
          </a:p>
        </p:txBody>
      </p:sp>
      <p:sp>
        <p:nvSpPr>
          <p:cNvPr id="4103" name="Rectangle 7"/>
          <p:cNvSpPr>
            <a:spLocks noGrp="1" noChangeArrowheads="1"/>
          </p:cNvSpPr>
          <p:nvPr>
            <p:ph type="title"/>
          </p:nvPr>
        </p:nvSpPr>
        <p:spPr bwMode="auto">
          <a:xfrm>
            <a:off x="431801" y="76201"/>
            <a:ext cx="8272463" cy="536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endParaRPr lang="en-US" dirty="0"/>
          </a:p>
        </p:txBody>
      </p:sp>
      <p:sp>
        <p:nvSpPr>
          <p:cNvPr id="9" name="Rectangle 6">
            <a:extLst>
              <a:ext uri="{FF2B5EF4-FFF2-40B4-BE49-F238E27FC236}">
                <a16:creationId xmlns:a16="http://schemas.microsoft.com/office/drawing/2014/main" id="{B9954064-85CB-4F29-8E02-989E5EAAE427}"/>
              </a:ext>
            </a:extLst>
          </p:cNvPr>
          <p:cNvSpPr txBox="1">
            <a:spLocks noChangeArrowheads="1"/>
          </p:cNvSpPr>
          <p:nvPr userDrawn="1"/>
        </p:nvSpPr>
        <p:spPr bwMode="auto">
          <a:xfrm>
            <a:off x="8596313" y="4816542"/>
            <a:ext cx="547687"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defRPr/>
            </a:pPr>
            <a:fld id="{776E2BD7-F5C0-CB49-80DC-EBF80BA2885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fontAlgn="base" hangingPunct="1">
        <a:spcBef>
          <a:spcPct val="0"/>
        </a:spcBef>
        <a:spcAft>
          <a:spcPct val="0"/>
        </a:spcAft>
        <a:defRPr sz="2800">
          <a:solidFill>
            <a:schemeClr val="accent2"/>
          </a:solidFill>
          <a:latin typeface="+mn-lt"/>
          <a:ea typeface="+mj-ea"/>
          <a:cs typeface="+mj-cs"/>
        </a:defRPr>
      </a:lvl1pPr>
      <a:lvl2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2pPr>
      <a:lvl3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3pPr>
      <a:lvl4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4pPr>
      <a:lvl5pPr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5pPr>
      <a:lvl6pPr marL="4572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6pPr>
      <a:lvl7pPr marL="9144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7pPr>
      <a:lvl8pPr marL="13716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8pPr>
      <a:lvl9pPr marL="1828800" algn="l" rtl="0" eaLnBrk="1" fontAlgn="base" hangingPunct="1">
        <a:spcBef>
          <a:spcPct val="0"/>
        </a:spcBef>
        <a:spcAft>
          <a:spcPct val="0"/>
        </a:spcAft>
        <a:defRPr sz="3200">
          <a:solidFill>
            <a:schemeClr val="accent2"/>
          </a:solidFill>
          <a:latin typeface="Arial Black" charset="0"/>
          <a:ea typeface="ＭＳ Ｐゴシック" charset="0"/>
          <a:cs typeface="Arial" charset="0"/>
        </a:defRPr>
      </a:lvl9pPr>
    </p:titleStyle>
    <p:bodyStyle>
      <a:lvl1pPr marL="396875" indent="-274638" algn="l" rtl="0" eaLnBrk="1" fontAlgn="base" hangingPunct="1">
        <a:spcBef>
          <a:spcPct val="20000"/>
        </a:spcBef>
        <a:spcAft>
          <a:spcPct val="0"/>
        </a:spcAft>
        <a:buClr>
          <a:srgbClr val="7E2384"/>
        </a:buClr>
        <a:buSzPct val="90000"/>
        <a:buFont typeface="Arial" panose="020B0604020202020204" pitchFamily="34" charset="0"/>
        <a:buChar char="•"/>
        <a:defRPr sz="2000">
          <a:solidFill>
            <a:schemeClr val="tx1"/>
          </a:solidFill>
          <a:latin typeface="+mn-lt"/>
          <a:ea typeface="+mn-ea"/>
          <a:cs typeface="+mn-cs"/>
        </a:defRPr>
      </a:lvl1pPr>
      <a:lvl2pPr marL="573088"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2pPr>
      <a:lvl3pPr marL="1036637" indent="0" algn="l" rtl="0" eaLnBrk="1" fontAlgn="base" hangingPunct="1">
        <a:spcBef>
          <a:spcPct val="20000"/>
        </a:spcBef>
        <a:spcAft>
          <a:spcPct val="0"/>
        </a:spcAft>
        <a:buClr>
          <a:srgbClr val="7E2384"/>
        </a:buClr>
        <a:buFont typeface="Arial" panose="020B0604020202020204" pitchFamily="34" charset="0"/>
        <a:buNone/>
        <a:defRPr sz="2000">
          <a:solidFill>
            <a:schemeClr val="tx1"/>
          </a:solidFill>
          <a:latin typeface="+mn-lt"/>
          <a:ea typeface="Arial" charset="0"/>
          <a:cs typeface="+mn-cs"/>
        </a:defRPr>
      </a:lvl3pPr>
      <a:lvl4pPr marL="1431925" indent="0" algn="l" rtl="0" eaLnBrk="1" fontAlgn="base" hangingPunct="1">
        <a:spcBef>
          <a:spcPct val="20000"/>
        </a:spcBef>
        <a:spcAft>
          <a:spcPct val="0"/>
        </a:spcAft>
        <a:buClr>
          <a:srgbClr val="7E2384"/>
        </a:buClr>
        <a:buFont typeface="Arial" panose="020B0604020202020204" pitchFamily="34" charset="0"/>
        <a:buNone/>
        <a:defRPr>
          <a:solidFill>
            <a:schemeClr val="tx1"/>
          </a:solidFill>
          <a:latin typeface="+mn-lt"/>
          <a:ea typeface="Arial" charset="0"/>
          <a:cs typeface="+mn-cs"/>
        </a:defRPr>
      </a:lvl4pPr>
      <a:lvl5pPr marL="1828800" indent="0" algn="l" rtl="0" eaLnBrk="1" fontAlgn="base" hangingPunct="1">
        <a:spcBef>
          <a:spcPct val="20000"/>
        </a:spcBef>
        <a:spcAft>
          <a:spcPct val="0"/>
        </a:spcAft>
        <a:buClr>
          <a:srgbClr val="7E2384"/>
        </a:buClr>
        <a:buFont typeface="Arial" panose="020B0604020202020204" pitchFamily="34" charset="0"/>
        <a:buNone/>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FF6600"/>
        </a:buClr>
        <a:buFont typeface="Arial" charset="0"/>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en.zhu@utexa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156855" y="1251569"/>
            <a:ext cx="9457709" cy="1102519"/>
          </a:xfrm>
        </p:spPr>
        <p:txBody>
          <a:bodyPr/>
          <a:lstStyle/>
          <a:p>
            <a:r>
              <a:rPr lang="en-US" dirty="0">
                <a:latin typeface="Helvetica Neue"/>
              </a:rPr>
              <a:t>Lecture 5: </a:t>
            </a:r>
            <a:br>
              <a:rPr lang="en-US">
                <a:latin typeface="Helvetica Neue"/>
              </a:rPr>
            </a:br>
            <a:r>
              <a:rPr lang="en-US">
                <a:latin typeface="Helvetica Neue"/>
              </a:rPr>
              <a:t>Linked List</a:t>
            </a:r>
            <a:endParaRPr lang="en-US" dirty="0">
              <a:latin typeface="Helvetica Neue"/>
            </a:endParaRPr>
          </a:p>
        </p:txBody>
      </p:sp>
      <p:sp>
        <p:nvSpPr>
          <p:cNvPr id="398339" name="Rectangle 3"/>
          <p:cNvSpPr>
            <a:spLocks noGrp="1" noChangeArrowheads="1"/>
          </p:cNvSpPr>
          <p:nvPr>
            <p:ph type="subTitle" idx="1"/>
          </p:nvPr>
        </p:nvSpPr>
        <p:spPr>
          <a:xfrm>
            <a:off x="1633451" y="3458606"/>
            <a:ext cx="5877098" cy="1102519"/>
          </a:xfrm>
        </p:spPr>
        <p:txBody>
          <a:bodyPr/>
          <a:lstStyle/>
          <a:p>
            <a:pPr>
              <a:defRPr/>
            </a:pPr>
            <a:endParaRPr lang="en-US" altLang="zh-CN" sz="1800" baseline="30000" dirty="0">
              <a:latin typeface="Helvetica Neue"/>
            </a:endParaRPr>
          </a:p>
          <a:p>
            <a:pPr>
              <a:defRPr/>
            </a:pPr>
            <a:r>
              <a:rPr lang="en-US" altLang="zh-CN" sz="1800" dirty="0">
                <a:latin typeface="Helvetica Neue"/>
              </a:rPr>
              <a:t>Keren Zhu</a:t>
            </a:r>
          </a:p>
          <a:p>
            <a:pPr>
              <a:defRPr/>
            </a:pPr>
            <a:r>
              <a:rPr lang="en-US" altLang="zh-CN" sz="1800" dirty="0">
                <a:latin typeface="Helvetica Neue"/>
                <a:hlinkClick r:id="rId3"/>
              </a:rPr>
              <a:t>kerenzhu@cse.cuhk.edu.hk</a:t>
            </a:r>
            <a:endParaRPr lang="en-US" altLang="zh-CN" sz="1800" dirty="0">
              <a:latin typeface="Helvetica Neue"/>
            </a:endParaRPr>
          </a:p>
        </p:txBody>
      </p:sp>
      <p:sp>
        <p:nvSpPr>
          <p:cNvPr id="7" name="TextBox 6">
            <a:extLst>
              <a:ext uri="{FF2B5EF4-FFF2-40B4-BE49-F238E27FC236}">
                <a16:creationId xmlns:a16="http://schemas.microsoft.com/office/drawing/2014/main" id="{EE66F791-C60A-473E-AE12-1EFEC5E89161}"/>
              </a:ext>
            </a:extLst>
          </p:cNvPr>
          <p:cNvSpPr txBox="1"/>
          <p:nvPr/>
        </p:nvSpPr>
        <p:spPr>
          <a:xfrm>
            <a:off x="2289748" y="2370758"/>
            <a:ext cx="4579494" cy="400110"/>
          </a:xfrm>
          <a:prstGeom prst="rect">
            <a:avLst/>
          </a:prstGeom>
          <a:noFill/>
        </p:spPr>
        <p:txBody>
          <a:bodyPr wrap="squar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6B8E-72E7-6205-F2F2-7A0ABB600683}"/>
              </a:ext>
            </a:extLst>
          </p:cNvPr>
          <p:cNvSpPr>
            <a:spLocks noGrp="1"/>
          </p:cNvSpPr>
          <p:nvPr>
            <p:ph type="title"/>
          </p:nvPr>
        </p:nvSpPr>
        <p:spPr/>
        <p:txBody>
          <a:bodyPr/>
          <a:lstStyle/>
          <a:p>
            <a:r>
              <a:rPr lang="en-US" dirty="0"/>
              <a:t>Searching a linked list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B3FAA-FFB0-31CC-47FE-3F584ADD0F03}"/>
                  </a:ext>
                </a:extLst>
              </p:cNvPr>
              <p:cNvSpPr>
                <a:spLocks noGrp="1"/>
              </p:cNvSpPr>
              <p:nvPr>
                <p:ph idx="1"/>
              </p:nvPr>
            </p:nvSpPr>
            <p:spPr/>
            <p:txBody>
              <a:bodyPr/>
              <a:lstStyle/>
              <a:p>
                <a:r>
                  <a:rPr lang="en-US" dirty="0"/>
                  <a:t> LIST-SEARCH(L, k) finds the first element with key k in list L by a simple linear search</a:t>
                </a:r>
              </a:p>
              <a:p>
                <a:pPr lvl="1"/>
                <a:r>
                  <a:rPr lang="en-US" dirty="0"/>
                  <a:t>Can we use binary search?</a:t>
                </a:r>
              </a:p>
              <a:p>
                <a:r>
                  <a:rPr lang="en-US" dirty="0">
                    <a:ea typeface="Cambria Math" panose="02040503050406030204" pitchFamily="18" charset="0"/>
                  </a:rPr>
                  <a:t>Time complexity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73B3FAA-FFB0-31CC-47FE-3F584ADD0F03}"/>
                  </a:ext>
                </a:extLst>
              </p:cNvPr>
              <p:cNvSpPr>
                <a:spLocks noGrp="1" noRot="1" noChangeAspect="1" noMove="1" noResize="1" noEditPoints="1" noAdjustHandles="1" noChangeArrowheads="1" noChangeShapeType="1" noTextEdit="1"/>
              </p:cNvSpPr>
              <p:nvPr>
                <p:ph idx="1"/>
              </p:nvPr>
            </p:nvSpPr>
            <p:spPr>
              <a:blipFill>
                <a:blip r:embed="rId6"/>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58C8AA2-BA13-B08B-144D-6A96001C9505}"/>
              </a:ext>
            </a:extLst>
          </p:cNvPr>
          <p:cNvPicPr>
            <a:picLocks noChangeAspect="1"/>
          </p:cNvPicPr>
          <p:nvPr/>
        </p:nvPicPr>
        <p:blipFill>
          <a:blip r:embed="rId7"/>
          <a:stretch>
            <a:fillRect/>
          </a:stretch>
        </p:blipFill>
        <p:spPr>
          <a:xfrm>
            <a:off x="578922" y="2884949"/>
            <a:ext cx="7772400" cy="1820401"/>
          </a:xfrm>
          <a:prstGeom prst="rect">
            <a:avLst/>
          </a:prstGeom>
        </p:spPr>
      </p:pic>
    </p:spTree>
    <p:custDataLst>
      <p:tags r:id="rId1"/>
    </p:custDataLst>
    <p:extLst>
      <p:ext uri="{BB962C8B-B14F-4D97-AF65-F5344CB8AC3E}">
        <p14:creationId xmlns:p14="http://schemas.microsoft.com/office/powerpoint/2010/main" val="131952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857F-FE4A-D15B-ABE2-2F8918506BC7}"/>
              </a:ext>
            </a:extLst>
          </p:cNvPr>
          <p:cNvSpPr>
            <a:spLocks noGrp="1"/>
          </p:cNvSpPr>
          <p:nvPr>
            <p:ph type="title"/>
          </p:nvPr>
        </p:nvSpPr>
        <p:spPr/>
        <p:txBody>
          <a:bodyPr/>
          <a:lstStyle/>
          <a:p>
            <a:r>
              <a:rPr lang="en-US" dirty="0"/>
              <a:t>Insert to the front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24F606-4863-736A-54CE-F6633ACD4F6C}"/>
                  </a:ext>
                </a:extLst>
              </p:cNvPr>
              <p:cNvSpPr>
                <a:spLocks noGrp="1"/>
              </p:cNvSpPr>
              <p:nvPr>
                <p:ph idx="1"/>
              </p:nvPr>
            </p:nvSpPr>
            <p:spPr/>
            <p:txBody>
              <a:bodyPr/>
              <a:lstStyle/>
              <a:p>
                <a:r>
                  <a:rPr lang="en-US" dirty="0"/>
                  <a:t>LIST-PREPEND procedure adds a new node x to the front of the linked list</a:t>
                </a:r>
              </a:p>
              <a:p>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6224F606-4863-736A-54CE-F6633ACD4F6C}"/>
                  </a:ext>
                </a:extLst>
              </p:cNvPr>
              <p:cNvSpPr>
                <a:spLocks noGrp="1" noRot="1" noChangeAspect="1" noMove="1" noResize="1" noEditPoints="1" noAdjustHandles="1" noChangeArrowheads="1" noChangeShapeType="1" noTextEdit="1"/>
              </p:cNvSpPr>
              <p:nvPr>
                <p:ph idx="1"/>
              </p:nvPr>
            </p:nvSpPr>
            <p:spPr>
              <a:blipFill>
                <a:blip r:embed="rId5"/>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85178-4B91-E81B-DCFD-80E7683A3392}"/>
              </a:ext>
            </a:extLst>
          </p:cNvPr>
          <p:cNvPicPr>
            <a:picLocks noChangeAspect="1"/>
          </p:cNvPicPr>
          <p:nvPr/>
        </p:nvPicPr>
        <p:blipFill>
          <a:blip r:embed="rId6"/>
          <a:stretch>
            <a:fillRect/>
          </a:stretch>
        </p:blipFill>
        <p:spPr>
          <a:xfrm>
            <a:off x="765747" y="2571750"/>
            <a:ext cx="7772400" cy="1919461"/>
          </a:xfrm>
          <a:prstGeom prst="rect">
            <a:avLst/>
          </a:prstGeom>
        </p:spPr>
      </p:pic>
    </p:spTree>
    <p:custDataLst>
      <p:tags r:id="rId1"/>
    </p:custDataLst>
    <p:extLst>
      <p:ext uri="{BB962C8B-B14F-4D97-AF65-F5344CB8AC3E}">
        <p14:creationId xmlns:p14="http://schemas.microsoft.com/office/powerpoint/2010/main" val="20323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85C7-BE40-3E98-47FB-589CF4070FBB}"/>
              </a:ext>
            </a:extLst>
          </p:cNvPr>
          <p:cNvSpPr>
            <a:spLocks noGrp="1"/>
          </p:cNvSpPr>
          <p:nvPr>
            <p:ph type="title"/>
          </p:nvPr>
        </p:nvSpPr>
        <p:spPr/>
        <p:txBody>
          <a:bodyPr/>
          <a:lstStyle/>
          <a:p>
            <a:r>
              <a:rPr lang="en-US" dirty="0"/>
              <a:t>Insertion in general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1E1126-AB9B-5C38-88EA-B34F5ACCCA84}"/>
                  </a:ext>
                </a:extLst>
              </p:cNvPr>
              <p:cNvSpPr>
                <a:spLocks noGrp="1"/>
              </p:cNvSpPr>
              <p:nvPr>
                <p:ph idx="1"/>
              </p:nvPr>
            </p:nvSpPr>
            <p:spPr/>
            <p:txBody>
              <a:bodyPr/>
              <a:lstStyle/>
              <a:p>
                <a:r>
                  <a:rPr lang="en-US" dirty="0"/>
                  <a:t>Suppose you </a:t>
                </a:r>
                <a:r>
                  <a:rPr lang="en-US" dirty="0">
                    <a:solidFill>
                      <a:srgbClr val="0070C0"/>
                    </a:solidFill>
                  </a:rPr>
                  <a:t>have a pointer y </a:t>
                </a:r>
                <a:r>
                  <a:rPr lang="en-US" dirty="0"/>
                  <a:t>to an object in the list, List-Insert procedure insert a new element x into the list</a:t>
                </a:r>
              </a:p>
              <a:p>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dirty="0"/>
              </a:p>
              <a:p>
                <a:r>
                  <a:rPr lang="en-US" dirty="0"/>
                  <a:t>What if we don’t have </a:t>
                </a:r>
                <a:r>
                  <a:rPr lang="en-US" dirty="0">
                    <a:solidFill>
                      <a:srgbClr val="0070C0"/>
                    </a:solidFill>
                  </a:rPr>
                  <a:t>y</a:t>
                </a:r>
                <a:r>
                  <a:rPr lang="en-US" dirty="0"/>
                  <a:t>?</a:t>
                </a:r>
              </a:p>
              <a:p>
                <a:pPr lvl="1"/>
                <a:r>
                  <a:rPr lang="en-US" dirty="0"/>
                  <a:t>We can search the object by the </a:t>
                </a:r>
                <a:r>
                  <a:rPr lang="en-US" i="1" dirty="0">
                    <a:solidFill>
                      <a:srgbClr val="0070C0"/>
                    </a:solidFill>
                  </a:rPr>
                  <a:t>key</a:t>
                </a:r>
                <a:r>
                  <a:rPr lang="en-US" dirty="0"/>
                  <a:t> value</a:t>
                </a:r>
              </a:p>
              <a:p>
                <a:pPr lvl="1"/>
                <a:r>
                  <a:rPr lang="en-US" dirty="0"/>
                  <a:t>Call list-search first</a:t>
                </a:r>
              </a:p>
              <a:p>
                <a:pPr lvl="1"/>
                <a:r>
                  <a:rPr lang="en-US" dirty="0">
                    <a:ea typeface="Cambria Math" panose="02040503050406030204" pitchFamily="18" charset="0"/>
                  </a:rPr>
                  <a:t>Time complexity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741E1126-AB9B-5C38-88EA-B34F5ACCCA84}"/>
                  </a:ext>
                </a:extLst>
              </p:cNvPr>
              <p:cNvSpPr>
                <a:spLocks noGrp="1" noRot="1" noChangeAspect="1" noMove="1" noResize="1" noEditPoints="1" noAdjustHandles="1" noChangeArrowheads="1" noChangeShapeType="1" noTextEdit="1"/>
              </p:cNvSpPr>
              <p:nvPr>
                <p:ph idx="1"/>
              </p:nvPr>
            </p:nvSpPr>
            <p:spPr>
              <a:blipFill>
                <a:blip r:embed="rId6"/>
                <a:stretch>
                  <a:fillRect t="-9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A22FCD6-C8D7-1093-A2A1-1498BA144C89}"/>
              </a:ext>
            </a:extLst>
          </p:cNvPr>
          <p:cNvPicPr>
            <a:picLocks noChangeAspect="1"/>
          </p:cNvPicPr>
          <p:nvPr/>
        </p:nvPicPr>
        <p:blipFill rotWithShape="1">
          <a:blip r:embed="rId7"/>
          <a:srcRect t="5932" b="7847"/>
          <a:stretch/>
        </p:blipFill>
        <p:spPr>
          <a:xfrm>
            <a:off x="685800" y="3278668"/>
            <a:ext cx="7772400" cy="1788631"/>
          </a:xfrm>
          <a:prstGeom prst="rect">
            <a:avLst/>
          </a:prstGeom>
        </p:spPr>
      </p:pic>
    </p:spTree>
    <p:custDataLst>
      <p:tags r:id="rId1"/>
    </p:custDataLst>
    <p:extLst>
      <p:ext uri="{BB962C8B-B14F-4D97-AF65-F5344CB8AC3E}">
        <p14:creationId xmlns:p14="http://schemas.microsoft.com/office/powerpoint/2010/main" val="36665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85C7-BE40-3E98-47FB-589CF4070FBB}"/>
              </a:ext>
            </a:extLst>
          </p:cNvPr>
          <p:cNvSpPr>
            <a:spLocks noGrp="1"/>
          </p:cNvSpPr>
          <p:nvPr>
            <p:ph type="title"/>
          </p:nvPr>
        </p:nvSpPr>
        <p:spPr/>
        <p:txBody>
          <a:bodyPr/>
          <a:lstStyle/>
          <a:p>
            <a:r>
              <a:rPr lang="en-US" dirty="0"/>
              <a:t>Delete in general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1E1126-AB9B-5C38-88EA-B34F5ACCCA84}"/>
                  </a:ext>
                </a:extLst>
              </p:cNvPr>
              <p:cNvSpPr>
                <a:spLocks noGrp="1"/>
              </p:cNvSpPr>
              <p:nvPr>
                <p:ph idx="1"/>
              </p:nvPr>
            </p:nvSpPr>
            <p:spPr/>
            <p:txBody>
              <a:bodyPr/>
              <a:lstStyle/>
              <a:p>
                <a:r>
                  <a:rPr lang="en-US" dirty="0"/>
                  <a:t>Suppose you </a:t>
                </a:r>
                <a:r>
                  <a:rPr lang="en-US" dirty="0">
                    <a:solidFill>
                      <a:srgbClr val="0070C0"/>
                    </a:solidFill>
                  </a:rPr>
                  <a:t>have a pointer x </a:t>
                </a:r>
                <a:r>
                  <a:rPr lang="en-US" dirty="0"/>
                  <a:t>to an object in the list, List-delete procedure delete this element from the list</a:t>
                </a:r>
              </a:p>
              <a:p>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dirty="0"/>
              </a:p>
              <a:p>
                <a:r>
                  <a:rPr lang="en-US" dirty="0"/>
                  <a:t>What if we don’t have </a:t>
                </a:r>
                <a:r>
                  <a:rPr lang="en-US" dirty="0">
                    <a:solidFill>
                      <a:srgbClr val="0070C0"/>
                    </a:solidFill>
                  </a:rPr>
                  <a:t>x</a:t>
                </a:r>
                <a:r>
                  <a:rPr lang="en-US" dirty="0"/>
                  <a:t>?</a:t>
                </a:r>
              </a:p>
              <a:p>
                <a:pPr lvl="1"/>
                <a:r>
                  <a:rPr lang="en-US" dirty="0"/>
                  <a:t>Similar to insertion, we need to search first</a:t>
                </a:r>
              </a:p>
              <a:p>
                <a:pPr lvl="1"/>
                <a:r>
                  <a:rPr lang="en-US" dirty="0">
                    <a:ea typeface="Cambria Math" panose="02040503050406030204" pitchFamily="18" charset="0"/>
                  </a:rPr>
                  <a:t>Time complexity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741E1126-AB9B-5C38-88EA-B34F5ACCCA84}"/>
                  </a:ext>
                </a:extLst>
              </p:cNvPr>
              <p:cNvSpPr>
                <a:spLocks noGrp="1" noRot="1" noChangeAspect="1" noMove="1" noResize="1" noEditPoints="1" noAdjustHandles="1" noChangeArrowheads="1" noChangeShapeType="1" noTextEdit="1"/>
              </p:cNvSpPr>
              <p:nvPr>
                <p:ph idx="1"/>
              </p:nvPr>
            </p:nvSpPr>
            <p:spPr>
              <a:blipFill>
                <a:blip r:embed="rId6"/>
                <a:stretch>
                  <a:fillRect t="-9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7C98438-591B-E3AD-B4FB-48A5E79C1173}"/>
              </a:ext>
            </a:extLst>
          </p:cNvPr>
          <p:cNvPicPr>
            <a:picLocks noChangeAspect="1"/>
          </p:cNvPicPr>
          <p:nvPr/>
        </p:nvPicPr>
        <p:blipFill>
          <a:blip r:embed="rId7"/>
          <a:stretch>
            <a:fillRect/>
          </a:stretch>
        </p:blipFill>
        <p:spPr>
          <a:xfrm>
            <a:off x="599302" y="2913152"/>
            <a:ext cx="7772400" cy="2010969"/>
          </a:xfrm>
          <a:prstGeom prst="rect">
            <a:avLst/>
          </a:prstGeom>
        </p:spPr>
      </p:pic>
    </p:spTree>
    <p:custDataLst>
      <p:tags r:id="rId1"/>
    </p:custDataLst>
    <p:extLst>
      <p:ext uri="{BB962C8B-B14F-4D97-AF65-F5344CB8AC3E}">
        <p14:creationId xmlns:p14="http://schemas.microsoft.com/office/powerpoint/2010/main" val="5187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Arial" charset="0"/>
                <a:cs typeface="Arial" charset="0"/>
              </a:rPr>
              <a:t>Doubly linked lists</a:t>
            </a:r>
          </a:p>
        </p:txBody>
      </p:sp>
      <p:pic>
        <p:nvPicPr>
          <p:cNvPr id="12" name="Picture 6" descr="C:\Users\dwharder\Desktop\l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796" y="3705876"/>
            <a:ext cx="5283463" cy="82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nvGraphicFramePr>
        <p:xfrm>
          <a:off x="1601670" y="1167594"/>
          <a:ext cx="5832649" cy="1930720"/>
        </p:xfrm>
        <a:graphic>
          <a:graphicData uri="http://schemas.openxmlformats.org/drawingml/2006/table">
            <a:tbl>
              <a:tblPr/>
              <a:tblGrid>
                <a:gridCol w="1381700">
                  <a:extLst>
                    <a:ext uri="{9D8B030D-6E8A-4147-A177-3AD203B41FA5}">
                      <a16:colId xmlns:a16="http://schemas.microsoft.com/office/drawing/2014/main" val="20000"/>
                    </a:ext>
                  </a:extLst>
                </a:gridCol>
                <a:gridCol w="1468733">
                  <a:extLst>
                    <a:ext uri="{9D8B030D-6E8A-4147-A177-3AD203B41FA5}">
                      <a16:colId xmlns:a16="http://schemas.microsoft.com/office/drawing/2014/main" val="20001"/>
                    </a:ext>
                  </a:extLst>
                </a:gridCol>
                <a:gridCol w="147004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241554">
                <a:tc>
                  <a:txBody>
                    <a:bodyPr/>
                    <a:lstStyle/>
                    <a:p>
                      <a:endParaRPr lang="en-CA" sz="1500" dirty="0">
                        <a:solidFill>
                          <a:srgbClr val="000000"/>
                        </a:solidFill>
                        <a:effectLst/>
                        <a:latin typeface="Arial" panose="020B0604020202020204" pitchFamily="34" charset="0"/>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Front/</a:t>
                      </a:r>
                      <a:r>
                        <a:rPr lang="en-CA" sz="1500" kern="1200" dirty="0">
                          <a:solidFill>
                            <a:srgbClr val="000000"/>
                          </a:solidFill>
                          <a:effectLst/>
                          <a:latin typeface="Times New Roman" panose="02020603050405020304" pitchFamily="18" charset="0"/>
                          <a:ea typeface="Times New Roman"/>
                          <a:cs typeface="Times New Roman" panose="02020603050405020304" pitchFamily="18" charset="0"/>
                        </a:rPr>
                        <a:t>1</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st</a:t>
                      </a:r>
                      <a:r>
                        <a:rPr lang="en-CA" sz="1500" kern="1200" dirty="0">
                          <a:solidFill>
                            <a:srgbClr val="000000"/>
                          </a:solidFill>
                          <a:effectLst/>
                          <a:latin typeface="Arial" panose="020B0604020202020204" pitchFamily="34" charset="0"/>
                          <a:ea typeface="Times New Roman"/>
                          <a:cs typeface="Arial" panose="020B0604020202020204" pitchFamily="34" charset="0"/>
                        </a:rPr>
                        <a:t> node </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i="1" dirty="0">
                          <a:solidFill>
                            <a:srgbClr val="000000"/>
                          </a:solidFill>
                          <a:effectLst/>
                          <a:latin typeface="Times New Roman"/>
                          <a:ea typeface="Times New Roman"/>
                          <a:cs typeface="Times New Roman"/>
                        </a:rPr>
                        <a:t>k</a:t>
                      </a:r>
                      <a:r>
                        <a:rPr lang="en-CA" sz="1500" baseline="30000" dirty="0">
                          <a:solidFill>
                            <a:srgbClr val="000000"/>
                          </a:solidFill>
                          <a:effectLst/>
                          <a:latin typeface="Times New Roman"/>
                          <a:ea typeface="Times New Roman"/>
                          <a:cs typeface="Times New Roman"/>
                        </a:rPr>
                        <a:t>th</a:t>
                      </a:r>
                      <a:r>
                        <a:rPr lang="en-CA" sz="1500" dirty="0">
                          <a:solidFill>
                            <a:srgbClr val="000000"/>
                          </a:solidFill>
                          <a:effectLst/>
                          <a:latin typeface="Times New Roman"/>
                          <a:ea typeface="Times New Roman"/>
                          <a:cs typeface="Times New Roman"/>
                        </a:rPr>
                        <a:t> </a:t>
                      </a:r>
                      <a:r>
                        <a:rPr lang="en-CA" sz="1500" dirty="0">
                          <a:solidFill>
                            <a:srgbClr val="000000"/>
                          </a:solidFill>
                          <a:effectLst/>
                          <a:latin typeface="Arial" panose="020B0604020202020204" pitchFamily="34" charset="0"/>
                          <a:ea typeface="Times New Roman"/>
                          <a:cs typeface="Arial" panose="020B0604020202020204" pitchFamily="34" charset="0"/>
                        </a:rPr>
                        <a:t>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Back/</a:t>
                      </a:r>
                      <a:r>
                        <a:rPr lang="en-CA" sz="1500" i="1" kern="1200" dirty="0">
                          <a:solidFill>
                            <a:srgbClr val="000000"/>
                          </a:solidFill>
                          <a:effectLst/>
                          <a:latin typeface="Times New Roman" panose="02020603050405020304" pitchFamily="18" charset="0"/>
                          <a:ea typeface="Times New Roman"/>
                          <a:cs typeface="Times New Roman" panose="02020603050405020304" pitchFamily="18" charset="0"/>
                        </a:rPr>
                        <a:t>n</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th</a:t>
                      </a:r>
                      <a:r>
                        <a:rPr lang="en-CA" sz="1500" kern="1200" dirty="0">
                          <a:solidFill>
                            <a:srgbClr val="000000"/>
                          </a:solidFill>
                          <a:effectLst/>
                          <a:latin typeface="Arial" panose="020B0604020202020204" pitchFamily="34" charset="0"/>
                          <a:ea typeface="Times New Roman"/>
                          <a:cs typeface="Arial" panose="020B0604020202020204" pitchFamily="34" charset="0"/>
                        </a:rPr>
                        <a:t> 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Find</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FF0000"/>
                          </a:solidFill>
                          <a:effectLst/>
                          <a:uLnTx/>
                          <a:uFillTx/>
                          <a:latin typeface="Symbol"/>
                          <a:ea typeface="Times New Roman"/>
                          <a:cs typeface="Times New Roman"/>
                        </a:rPr>
                        <a:t>O(</a:t>
                      </a:r>
                      <a:r>
                        <a:rPr kumimoji="0" lang="en-CA" sz="1500" b="0" i="1" u="none" strike="noStrike" kern="1200" cap="none" spc="0" normalizeH="0" baseline="0" noProof="0" dirty="0">
                          <a:ln>
                            <a:noFill/>
                          </a:ln>
                          <a:solidFill>
                            <a:srgbClr val="FF0000"/>
                          </a:solidFill>
                          <a:effectLst/>
                          <a:uLnTx/>
                          <a:uFillTx/>
                          <a:latin typeface="Times New Roman"/>
                          <a:ea typeface="Times New Roman"/>
                          <a:cs typeface="Times New Roman"/>
                        </a:rPr>
                        <a:t>n</a:t>
                      </a:r>
                      <a:r>
                        <a:rPr kumimoji="0" lang="en-CA" sz="1500" b="0" i="0" u="none" strike="noStrike" kern="1200" cap="none" spc="0" normalizeH="0" baseline="0" noProof="0" dirty="0">
                          <a:ln>
                            <a:noFill/>
                          </a:ln>
                          <a:solidFill>
                            <a:srgbClr val="FF0000"/>
                          </a:solidFill>
                          <a:effectLst/>
                          <a:uLnTx/>
                          <a:uFillTx/>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kumimoji="0" lang="en-CA" sz="1500" b="0" i="0" u="none" strike="noStrike" kern="1200" cap="none" spc="0" normalizeH="0" baseline="0" noProof="0" dirty="0">
                        <a:ln>
                          <a:noFill/>
                        </a:ln>
                        <a:solidFill>
                          <a:srgbClr val="000000"/>
                        </a:solidFill>
                        <a:effectLst/>
                        <a:uLnTx/>
                        <a:uFillTx/>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Before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r>
                        <a:rPr lang="en-CA" sz="1500" kern="1200" baseline="30000" dirty="0">
                          <a:solidFill>
                            <a:srgbClr val="00B0F0"/>
                          </a:solidFill>
                          <a:effectLst/>
                          <a:latin typeface="Times New Roman"/>
                          <a:ea typeface="Times New Roman"/>
                          <a:cs typeface="Times New Roman"/>
                        </a:rPr>
                        <a:t>*</a:t>
                      </a:r>
                      <a:endParaRPr lang="en-CA" sz="1500" dirty="0">
                        <a:solidFill>
                          <a:srgbClr val="00B0F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endParaRPr lang="en-CA" sz="1500" dirty="0">
                        <a:solidFill>
                          <a:srgbClr val="00B0F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2"/>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After</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Replace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4"/>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Erase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r>
                        <a:rPr lang="en-CA" sz="1500" kern="1200" baseline="30000" dirty="0">
                          <a:solidFill>
                            <a:srgbClr val="00B0F0"/>
                          </a:solidFill>
                          <a:effectLst/>
                          <a:latin typeface="Times New Roman"/>
                          <a:ea typeface="Times New Roman"/>
                          <a:cs typeface="Times New Roman"/>
                        </a:rPr>
                        <a:t>*</a:t>
                      </a:r>
                      <a:r>
                        <a:rPr lang="en-CA" sz="1500" kern="1200" dirty="0">
                          <a:solidFill>
                            <a:srgbClr val="FF0000"/>
                          </a:solidFill>
                          <a:effectLst/>
                          <a:latin typeface="Times New Roman"/>
                          <a:ea typeface="Times New Roman"/>
                          <a:cs typeface="Times New Roman"/>
                        </a:rPr>
                        <a:t> </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endParaRPr lang="en-CA" sz="1500" dirty="0">
                        <a:solidFill>
                          <a:srgbClr val="FF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5"/>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Next</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6"/>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Previous</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r>
                        <a:rPr lang="en-CA" sz="1500" kern="1200" baseline="30000" dirty="0">
                          <a:solidFill>
                            <a:srgbClr val="00B0F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6" name="TextBox 15"/>
          <p:cNvSpPr txBox="1"/>
          <p:nvPr/>
        </p:nvSpPr>
        <p:spPr>
          <a:xfrm>
            <a:off x="1406551" y="3381840"/>
            <a:ext cx="6591163" cy="323165"/>
          </a:xfrm>
          <a:prstGeom prst="rect">
            <a:avLst/>
          </a:prstGeom>
          <a:noFill/>
        </p:spPr>
        <p:txBody>
          <a:bodyPr wrap="none" rtlCol="0">
            <a:spAutoFit/>
          </a:bodyPr>
          <a:lstStyle/>
          <a:p>
            <a:r>
              <a:rPr lang="en-CA" sz="1800" baseline="30000" dirty="0"/>
              <a:t>*</a:t>
            </a:r>
            <a:r>
              <a:rPr lang="en-CA" sz="1500" baseline="30000" dirty="0"/>
              <a:t> </a:t>
            </a:r>
            <a:r>
              <a:rPr lang="en-CA" sz="1500" dirty="0"/>
              <a:t>These assume we have already accessed the </a:t>
            </a:r>
            <a:r>
              <a:rPr lang="en-CA" sz="1500" i="1" dirty="0">
                <a:latin typeface="Times New Roman" panose="02020603050405020304" pitchFamily="18" charset="0"/>
                <a:cs typeface="Times New Roman" panose="02020603050405020304" pitchFamily="18" charset="0"/>
              </a:rPr>
              <a:t>k</a:t>
            </a:r>
            <a:r>
              <a:rPr lang="en-CA" sz="1500" baseline="30000" dirty="0"/>
              <a:t>th</a:t>
            </a:r>
            <a:r>
              <a:rPr lang="en-CA" sz="1500" dirty="0"/>
              <a:t> entry—an </a:t>
            </a:r>
            <a:r>
              <a:rPr lang="en-CA" sz="1500" dirty="0">
                <a:solidFill>
                  <a:srgbClr val="FF0000"/>
                </a:solidFill>
                <a:latin typeface="Times New Roman" panose="02020603050405020304" pitchFamily="18" charset="0"/>
                <a:cs typeface="Times New Roman" panose="02020603050405020304" pitchFamily="18" charset="0"/>
              </a:rPr>
              <a:t>O(</a:t>
            </a:r>
            <a:r>
              <a:rPr lang="en-CA" sz="1500" i="1" dirty="0">
                <a:solidFill>
                  <a:srgbClr val="FF0000"/>
                </a:solidFill>
                <a:latin typeface="Times New Roman" panose="02020603050405020304" pitchFamily="18" charset="0"/>
                <a:cs typeface="Times New Roman" panose="02020603050405020304" pitchFamily="18" charset="0"/>
              </a:rPr>
              <a:t>n</a:t>
            </a:r>
            <a:r>
              <a:rPr lang="en-CA" sz="1500" dirty="0">
                <a:solidFill>
                  <a:srgbClr val="FF0000"/>
                </a:solidFill>
                <a:latin typeface="Times New Roman" panose="02020603050405020304" pitchFamily="18" charset="0"/>
                <a:cs typeface="Times New Roman" panose="02020603050405020304" pitchFamily="18" charset="0"/>
              </a:rPr>
              <a:t>)</a:t>
            </a:r>
            <a:r>
              <a:rPr lang="en-CA" sz="1500" dirty="0"/>
              <a:t> operation</a:t>
            </a:r>
          </a:p>
        </p:txBody>
      </p:sp>
    </p:spTree>
    <p:extLst>
      <p:ext uri="{BB962C8B-B14F-4D97-AF65-F5344CB8AC3E}">
        <p14:creationId xmlns:p14="http://schemas.microsoft.com/office/powerpoint/2010/main" val="234325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DC71-6D21-CF80-22B0-E4C597213A06}"/>
              </a:ext>
            </a:extLst>
          </p:cNvPr>
          <p:cNvSpPr>
            <a:spLocks noGrp="1"/>
          </p:cNvSpPr>
          <p:nvPr>
            <p:ph type="title"/>
          </p:nvPr>
        </p:nvSpPr>
        <p:spPr/>
        <p:txBody>
          <a:bodyPr/>
          <a:lstStyle/>
          <a:p>
            <a:r>
              <a:rPr lang="en-US" dirty="0"/>
              <a:t>Singly linked list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99EF41-698B-570B-D2BC-CB2B29BE9CC7}"/>
                  </a:ext>
                </a:extLst>
              </p:cNvPr>
              <p:cNvSpPr>
                <a:spLocks noGrp="1"/>
              </p:cNvSpPr>
              <p:nvPr>
                <p:ph idx="1"/>
              </p:nvPr>
            </p:nvSpPr>
            <p:spPr/>
            <p:txBody>
              <a:bodyPr/>
              <a:lstStyle/>
              <a:p>
                <a:r>
                  <a:rPr lang="en-US" dirty="0"/>
                  <a:t>A </a:t>
                </a:r>
                <a:r>
                  <a:rPr lang="en-US" dirty="0">
                    <a:solidFill>
                      <a:srgbClr val="0070C0"/>
                    </a:solidFill>
                  </a:rPr>
                  <a:t>singly linked list </a:t>
                </a:r>
                <a:r>
                  <a:rPr lang="en-US" dirty="0"/>
                  <a:t>is a </a:t>
                </a:r>
                <a:r>
                  <a:rPr lang="en-US" dirty="0">
                    <a:solidFill>
                      <a:srgbClr val="0070C0"/>
                    </a:solidFill>
                  </a:rPr>
                  <a:t>sequence</a:t>
                </a:r>
                <a:r>
                  <a:rPr lang="en-US" dirty="0"/>
                  <a:t> of </a:t>
                </a:r>
                <a:r>
                  <a:rPr lang="en-US" dirty="0">
                    <a:solidFill>
                      <a:srgbClr val="0070C0"/>
                    </a:solidFill>
                  </a:rPr>
                  <a:t>nodes</a:t>
                </a:r>
                <a:r>
                  <a:rPr lang="en-US" dirty="0"/>
                  <a:t> where</a:t>
                </a:r>
              </a:p>
              <a:p>
                <a:pPr lvl="1"/>
                <a:r>
                  <a:rPr lang="en-US" dirty="0"/>
                  <a:t>Each node contain an attribute </a:t>
                </a:r>
                <a:r>
                  <a:rPr lang="en-US" i="1" dirty="0">
                    <a:solidFill>
                      <a:srgbClr val="0070C0"/>
                    </a:solidFill>
                  </a:rPr>
                  <a:t>key</a:t>
                </a:r>
                <a:r>
                  <a:rPr lang="en-US" dirty="0"/>
                  <a:t>: the data to be stored</a:t>
                </a:r>
                <a:endParaRPr lang="en-US" i="1" dirty="0">
                  <a:solidFill>
                    <a:srgbClr val="0070C0"/>
                  </a:solidFill>
                </a:endParaRPr>
              </a:p>
              <a:p>
                <a:pPr lvl="1"/>
                <a:r>
                  <a:rPr lang="en-US" dirty="0"/>
                  <a:t>A pointer attribute </a:t>
                </a:r>
                <a:r>
                  <a:rPr lang="en-US" i="1" dirty="0">
                    <a:solidFill>
                      <a:srgbClr val="0070C0"/>
                    </a:solidFill>
                  </a:rPr>
                  <a:t>next </a:t>
                </a:r>
                <a:r>
                  <a:rPr lang="en-US" dirty="0">
                    <a:solidFill>
                      <a:schemeClr val="tx2"/>
                    </a:solidFill>
                  </a:rPr>
                  <a:t>(</a:t>
                </a:r>
                <a:r>
                  <a:rPr lang="en-US" dirty="0">
                    <a:solidFill>
                      <a:srgbClr val="FF0000"/>
                    </a:solidFill>
                  </a:rPr>
                  <a:t>no</a:t>
                </a:r>
                <a:r>
                  <a:rPr lang="en-US" dirty="0">
                    <a:solidFill>
                      <a:schemeClr val="tx2"/>
                    </a:solidFill>
                  </a:rPr>
                  <a:t> </a:t>
                </a:r>
                <a:r>
                  <a:rPr lang="en-US" i="1" dirty="0" err="1">
                    <a:solidFill>
                      <a:schemeClr val="tx2"/>
                    </a:solidFill>
                  </a:rPr>
                  <a:t>prev</a:t>
                </a:r>
                <a:r>
                  <a:rPr lang="en-US" dirty="0">
                    <a:solidFill>
                      <a:schemeClr val="tx2"/>
                    </a:solidFill>
                  </a:rPr>
                  <a:t>)</a:t>
                </a:r>
                <a:endParaRPr lang="en-US" i="1" dirty="0">
                  <a:solidFill>
                    <a:srgbClr val="0070C0"/>
                  </a:solidFill>
                </a:endParaRPr>
              </a:p>
              <a:p>
                <a:r>
                  <a:rPr lang="en-US" dirty="0"/>
                  <a:t>We call the first node </a:t>
                </a:r>
                <a:r>
                  <a:rPr lang="en-US" dirty="0">
                    <a:solidFill>
                      <a:srgbClr val="0070C0"/>
                    </a:solidFill>
                  </a:rPr>
                  <a:t>head</a:t>
                </a:r>
                <a:r>
                  <a:rPr lang="en-US" dirty="0"/>
                  <a:t> or front and the last </a:t>
                </a:r>
                <a:r>
                  <a:rPr lang="en-US" dirty="0">
                    <a:solidFill>
                      <a:srgbClr val="0070C0"/>
                    </a:solidFill>
                  </a:rPr>
                  <a:t>tail</a:t>
                </a:r>
                <a:r>
                  <a:rPr lang="en-US" dirty="0"/>
                  <a:t> or back</a:t>
                </a:r>
              </a:p>
              <a:p>
                <a:pPr lvl="1"/>
                <a:r>
                  <a:rPr lang="en-US" dirty="0"/>
                  <a:t>The linked list struct contains </a:t>
                </a:r>
                <a:r>
                  <a:rPr lang="en-US" dirty="0">
                    <a:solidFill>
                      <a:srgbClr val="FF0000"/>
                    </a:solidFill>
                  </a:rPr>
                  <a:t>one</a:t>
                </a:r>
                <a:r>
                  <a:rPr lang="en-US" dirty="0"/>
                  <a:t> pointer to the head</a:t>
                </a:r>
              </a:p>
              <a:p>
                <a:r>
                  <a:rPr lang="en-US" dirty="0"/>
                  <a:t>Each pointer is an </a:t>
                </a:r>
                <a:r>
                  <a:rPr lang="en-US" i="1" dirty="0">
                    <a:solidFill>
                      <a:srgbClr val="0070C0"/>
                    </a:solidFill>
                  </a:rPr>
                  <a:t>address</a:t>
                </a:r>
                <a:r>
                  <a:rPr lang="en-US" dirty="0"/>
                  <a:t> to the target</a:t>
                </a:r>
              </a:p>
              <a:p>
                <a:pPr lvl="1"/>
                <a:r>
                  <a:rPr lang="en-US" dirty="0"/>
                  <a:t>NULL or NIL address means the node does not exist</a:t>
                </a:r>
              </a:p>
              <a:p>
                <a:r>
                  <a:rPr lang="en-US" dirty="0"/>
                  <a:t>How many memory do we need for a singly linked list?</a:t>
                </a:r>
              </a:p>
              <a:p>
                <a:pPr lvl="1"/>
                <a:r>
                  <a:rPr lang="en-US" dirty="0" err="1"/>
                  <a:t>sizeof</a:t>
                </a:r>
                <a:r>
                  <a:rPr lang="en-US" dirty="0"/>
                  <a:t>(Node) = w + </a:t>
                </a:r>
                <a:r>
                  <a:rPr lang="en-US" dirty="0" err="1"/>
                  <a:t>sizeof</a:t>
                </a:r>
                <a:r>
                  <a:rPr lang="en-US" dirty="0"/>
                  <a:t>(key)</a:t>
                </a:r>
              </a:p>
              <a:p>
                <a:pPr lvl="1"/>
                <a:r>
                  <a:rPr lang="en-US" dirty="0" err="1"/>
                  <a:t>sizeof</a:t>
                </a:r>
                <a:r>
                  <a:rPr lang="en-US" dirty="0"/>
                  <a:t>(LinkedList) = n*</a:t>
                </a:r>
                <a:r>
                  <a:rPr lang="en-US" dirty="0" err="1"/>
                  <a:t>sizeof</a:t>
                </a:r>
                <a:r>
                  <a:rPr lang="en-US" dirty="0"/>
                  <a:t>(Node) + w</a:t>
                </a:r>
              </a:p>
              <a:p>
                <a:pPr lvl="1"/>
                <a14:m>
                  <m:oMathPara xmlns:m="http://schemas.openxmlformats.org/officeDocument/2006/math">
                    <m:oMathParaPr>
                      <m:jc m:val="left"/>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D99EF41-698B-570B-D2BC-CB2B29BE9CC7}"/>
                  </a:ext>
                </a:extLst>
              </p:cNvPr>
              <p:cNvSpPr>
                <a:spLocks noGrp="1" noRot="1" noChangeAspect="1" noMove="1" noResize="1" noEditPoints="1" noAdjustHandles="1" noChangeArrowheads="1" noChangeShapeType="1" noTextEdit="1"/>
              </p:cNvSpPr>
              <p:nvPr>
                <p:ph idx="1"/>
              </p:nvPr>
            </p:nvSpPr>
            <p:spPr>
              <a:blipFill>
                <a:blip r:embed="rId6"/>
                <a:stretch>
                  <a:fillRect t="-949" b="-158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7FD9908-99D1-F17A-EF91-C0D9DC42C3C2}"/>
              </a:ext>
            </a:extLst>
          </p:cNvPr>
          <p:cNvSpPr txBox="1"/>
          <p:nvPr/>
        </p:nvSpPr>
        <p:spPr>
          <a:xfrm>
            <a:off x="6104237" y="4099341"/>
            <a:ext cx="2489577" cy="707886"/>
          </a:xfrm>
          <a:prstGeom prst="rect">
            <a:avLst/>
          </a:prstGeom>
          <a:noFill/>
        </p:spPr>
        <p:txBody>
          <a:bodyPr wrap="square" rtlCol="0">
            <a:spAutoFit/>
          </a:bodyPr>
          <a:lstStyle/>
          <a:p>
            <a:r>
              <a:rPr lang="en-US" dirty="0"/>
              <a:t>Reduce memory by a constant factor</a:t>
            </a:r>
          </a:p>
        </p:txBody>
      </p:sp>
    </p:spTree>
    <p:custDataLst>
      <p:tags r:id="rId1"/>
    </p:custDataLst>
    <p:extLst>
      <p:ext uri="{BB962C8B-B14F-4D97-AF65-F5344CB8AC3E}">
        <p14:creationId xmlns:p14="http://schemas.microsoft.com/office/powerpoint/2010/main" val="12938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Arial" charset="0"/>
                <a:cs typeface="Arial" charset="0"/>
              </a:rPr>
              <a:t>Singly linked list</a:t>
            </a:r>
          </a:p>
        </p:txBody>
      </p:sp>
      <p:pic>
        <p:nvPicPr>
          <p:cNvPr id="7" name="Picture 5" descr="C:\Users\dwharder\Desktop\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756" y="3960917"/>
            <a:ext cx="5283461" cy="56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nvGraphicFramePr>
        <p:xfrm>
          <a:off x="1601670" y="1167594"/>
          <a:ext cx="5832649" cy="1930626"/>
        </p:xfrm>
        <a:graphic>
          <a:graphicData uri="http://schemas.openxmlformats.org/drawingml/2006/table">
            <a:tbl>
              <a:tblPr/>
              <a:tblGrid>
                <a:gridCol w="1381700">
                  <a:extLst>
                    <a:ext uri="{9D8B030D-6E8A-4147-A177-3AD203B41FA5}">
                      <a16:colId xmlns:a16="http://schemas.microsoft.com/office/drawing/2014/main" val="20000"/>
                    </a:ext>
                  </a:extLst>
                </a:gridCol>
                <a:gridCol w="1468733">
                  <a:extLst>
                    <a:ext uri="{9D8B030D-6E8A-4147-A177-3AD203B41FA5}">
                      <a16:colId xmlns:a16="http://schemas.microsoft.com/office/drawing/2014/main" val="20001"/>
                    </a:ext>
                  </a:extLst>
                </a:gridCol>
                <a:gridCol w="147004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241554">
                <a:tc>
                  <a:txBody>
                    <a:bodyPr/>
                    <a:lstStyle/>
                    <a:p>
                      <a:endParaRPr lang="en-CA" sz="1500" dirty="0">
                        <a:solidFill>
                          <a:srgbClr val="000000"/>
                        </a:solidFill>
                        <a:effectLst/>
                        <a:latin typeface="Arial" panose="020B0604020202020204" pitchFamily="34" charset="0"/>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Front/</a:t>
                      </a:r>
                      <a:r>
                        <a:rPr lang="en-CA" sz="1500" kern="1200" dirty="0">
                          <a:solidFill>
                            <a:srgbClr val="000000"/>
                          </a:solidFill>
                          <a:effectLst/>
                          <a:latin typeface="Times New Roman" panose="02020603050405020304" pitchFamily="18" charset="0"/>
                          <a:ea typeface="Times New Roman"/>
                          <a:cs typeface="Times New Roman" panose="02020603050405020304" pitchFamily="18" charset="0"/>
                        </a:rPr>
                        <a:t>1</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st</a:t>
                      </a:r>
                      <a:r>
                        <a:rPr lang="en-CA" sz="1500" kern="1200" dirty="0">
                          <a:solidFill>
                            <a:srgbClr val="000000"/>
                          </a:solidFill>
                          <a:effectLst/>
                          <a:latin typeface="Arial" panose="020B0604020202020204" pitchFamily="34" charset="0"/>
                          <a:ea typeface="Times New Roman"/>
                          <a:cs typeface="Arial" panose="020B0604020202020204" pitchFamily="34" charset="0"/>
                        </a:rPr>
                        <a:t> node </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i="1" dirty="0">
                          <a:solidFill>
                            <a:srgbClr val="000000"/>
                          </a:solidFill>
                          <a:effectLst/>
                          <a:latin typeface="Times New Roman"/>
                          <a:ea typeface="Times New Roman"/>
                          <a:cs typeface="Times New Roman"/>
                        </a:rPr>
                        <a:t>k</a:t>
                      </a:r>
                      <a:r>
                        <a:rPr lang="en-CA" sz="1500" baseline="30000" dirty="0">
                          <a:solidFill>
                            <a:srgbClr val="000000"/>
                          </a:solidFill>
                          <a:effectLst/>
                          <a:latin typeface="Times New Roman"/>
                          <a:ea typeface="Times New Roman"/>
                          <a:cs typeface="Times New Roman"/>
                        </a:rPr>
                        <a:t>th</a:t>
                      </a:r>
                      <a:r>
                        <a:rPr lang="en-CA" sz="1500" dirty="0">
                          <a:solidFill>
                            <a:srgbClr val="000000"/>
                          </a:solidFill>
                          <a:effectLst/>
                          <a:latin typeface="Times New Roman"/>
                          <a:ea typeface="Times New Roman"/>
                          <a:cs typeface="Times New Roman"/>
                        </a:rPr>
                        <a:t> </a:t>
                      </a:r>
                      <a:r>
                        <a:rPr lang="en-CA" sz="1500" dirty="0">
                          <a:solidFill>
                            <a:srgbClr val="000000"/>
                          </a:solidFill>
                          <a:effectLst/>
                          <a:latin typeface="Arial" panose="020B0604020202020204" pitchFamily="34" charset="0"/>
                          <a:ea typeface="Times New Roman"/>
                          <a:cs typeface="Arial" panose="020B0604020202020204" pitchFamily="34" charset="0"/>
                        </a:rPr>
                        <a:t>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Back/</a:t>
                      </a:r>
                      <a:r>
                        <a:rPr lang="en-CA" sz="1500" i="1" kern="1200" dirty="0">
                          <a:solidFill>
                            <a:srgbClr val="000000"/>
                          </a:solidFill>
                          <a:effectLst/>
                          <a:latin typeface="Times New Roman" panose="02020603050405020304" pitchFamily="18" charset="0"/>
                          <a:ea typeface="Times New Roman"/>
                          <a:cs typeface="Times New Roman" panose="02020603050405020304" pitchFamily="18" charset="0"/>
                        </a:rPr>
                        <a:t>n</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th</a:t>
                      </a:r>
                      <a:r>
                        <a:rPr lang="en-CA" sz="1500" kern="1200" dirty="0">
                          <a:solidFill>
                            <a:srgbClr val="000000"/>
                          </a:solidFill>
                          <a:effectLst/>
                          <a:latin typeface="Arial" panose="020B0604020202020204" pitchFamily="34" charset="0"/>
                          <a:ea typeface="Times New Roman"/>
                          <a:cs typeface="Arial" panose="020B0604020202020204" pitchFamily="34" charset="0"/>
                        </a:rPr>
                        <a:t> 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Find</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FF0000"/>
                          </a:solidFill>
                          <a:effectLst/>
                          <a:uLnTx/>
                          <a:uFillTx/>
                          <a:latin typeface="Symbol"/>
                          <a:ea typeface="Times New Roman"/>
                          <a:cs typeface="Times New Roman"/>
                        </a:rPr>
                        <a:t>O(</a:t>
                      </a:r>
                      <a:r>
                        <a:rPr kumimoji="0" lang="en-CA" sz="1500" b="0" i="1" u="none" strike="noStrike" kern="1200" cap="none" spc="0" normalizeH="0" baseline="0" noProof="0" dirty="0">
                          <a:ln>
                            <a:noFill/>
                          </a:ln>
                          <a:solidFill>
                            <a:srgbClr val="FF0000"/>
                          </a:solidFill>
                          <a:effectLst/>
                          <a:uLnTx/>
                          <a:uFillTx/>
                          <a:latin typeface="Times New Roman"/>
                          <a:ea typeface="Times New Roman"/>
                          <a:cs typeface="Times New Roman"/>
                        </a:rPr>
                        <a:t>n</a:t>
                      </a:r>
                      <a:r>
                        <a:rPr kumimoji="0" lang="en-CA" sz="1500" b="0" i="0" u="none" strike="noStrike" kern="1200" cap="none" spc="0" normalizeH="0" baseline="0" noProof="0" dirty="0">
                          <a:ln>
                            <a:noFill/>
                          </a:ln>
                          <a:solidFill>
                            <a:srgbClr val="FF0000"/>
                          </a:solidFill>
                          <a:effectLst/>
                          <a:uLnTx/>
                          <a:uFillTx/>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kumimoji="0" lang="en-CA" sz="1500" b="0" i="0" u="none" strike="noStrike" kern="1200" cap="none" spc="0" normalizeH="0" baseline="0" noProof="0" dirty="0">
                        <a:ln>
                          <a:noFill/>
                        </a:ln>
                        <a:solidFill>
                          <a:srgbClr val="000000"/>
                        </a:solidFill>
                        <a:effectLst/>
                        <a:uLnTx/>
                        <a:uFillTx/>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Before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O(</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Q</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endParaRPr lang="en-CA" sz="1500" dirty="0">
                        <a:solidFill>
                          <a:srgbClr val="FF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2"/>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After</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Replace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4"/>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Erase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O</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r>
                        <a:rPr lang="en-CA" sz="1500" kern="1200" dirty="0">
                          <a:solidFill>
                            <a:srgbClr val="FF0000"/>
                          </a:solidFill>
                          <a:effectLst/>
                          <a:latin typeface="Times New Roman"/>
                          <a:ea typeface="Times New Roman"/>
                          <a:cs typeface="Times New Roman"/>
                        </a:rPr>
                        <a:t> </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Q</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endParaRPr lang="en-CA" sz="1500" dirty="0">
                        <a:solidFill>
                          <a:srgbClr val="FF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5"/>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Next</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6"/>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Previous</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O</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Q</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TextBox 12"/>
          <p:cNvSpPr txBox="1"/>
          <p:nvPr/>
        </p:nvSpPr>
        <p:spPr>
          <a:xfrm>
            <a:off x="1406551" y="3381840"/>
            <a:ext cx="6591163" cy="323165"/>
          </a:xfrm>
          <a:prstGeom prst="rect">
            <a:avLst/>
          </a:prstGeom>
          <a:noFill/>
        </p:spPr>
        <p:txBody>
          <a:bodyPr wrap="none" rtlCol="0">
            <a:spAutoFit/>
          </a:bodyPr>
          <a:lstStyle/>
          <a:p>
            <a:r>
              <a:rPr lang="en-CA" sz="1800" baseline="30000" dirty="0"/>
              <a:t>*</a:t>
            </a:r>
            <a:r>
              <a:rPr lang="en-CA" sz="1500" baseline="30000" dirty="0"/>
              <a:t> </a:t>
            </a:r>
            <a:r>
              <a:rPr lang="en-CA" sz="1500" dirty="0"/>
              <a:t>These assume we have already accessed the </a:t>
            </a:r>
            <a:r>
              <a:rPr lang="en-CA" sz="1500" i="1" dirty="0">
                <a:latin typeface="Times New Roman" panose="02020603050405020304" pitchFamily="18" charset="0"/>
                <a:cs typeface="Times New Roman" panose="02020603050405020304" pitchFamily="18" charset="0"/>
              </a:rPr>
              <a:t>k</a:t>
            </a:r>
            <a:r>
              <a:rPr lang="en-CA" sz="1500" baseline="30000" dirty="0"/>
              <a:t>th</a:t>
            </a:r>
            <a:r>
              <a:rPr lang="en-CA" sz="1500" dirty="0"/>
              <a:t> entry—an </a:t>
            </a:r>
            <a:r>
              <a:rPr lang="en-CA" sz="1500" dirty="0">
                <a:solidFill>
                  <a:srgbClr val="FF0000"/>
                </a:solidFill>
                <a:latin typeface="Times New Roman" panose="02020603050405020304" pitchFamily="18" charset="0"/>
                <a:cs typeface="Times New Roman" panose="02020603050405020304" pitchFamily="18" charset="0"/>
              </a:rPr>
              <a:t>O(</a:t>
            </a:r>
            <a:r>
              <a:rPr lang="en-CA" sz="1500" i="1" dirty="0">
                <a:solidFill>
                  <a:srgbClr val="FF0000"/>
                </a:solidFill>
                <a:latin typeface="Times New Roman" panose="02020603050405020304" pitchFamily="18" charset="0"/>
                <a:cs typeface="Times New Roman" panose="02020603050405020304" pitchFamily="18" charset="0"/>
              </a:rPr>
              <a:t>n</a:t>
            </a:r>
            <a:r>
              <a:rPr lang="en-CA" sz="1500" dirty="0">
                <a:solidFill>
                  <a:srgbClr val="FF0000"/>
                </a:solidFill>
                <a:latin typeface="Times New Roman" panose="02020603050405020304" pitchFamily="18" charset="0"/>
                <a:cs typeface="Times New Roman" panose="02020603050405020304" pitchFamily="18" charset="0"/>
              </a:rPr>
              <a:t>)</a:t>
            </a:r>
            <a:r>
              <a:rPr lang="en-CA" sz="1500" dirty="0"/>
              <a:t> operation</a:t>
            </a:r>
          </a:p>
        </p:txBody>
      </p:sp>
      <p:sp>
        <p:nvSpPr>
          <p:cNvPr id="3" name="Content Placeholder 2">
            <a:extLst>
              <a:ext uri="{FF2B5EF4-FFF2-40B4-BE49-F238E27FC236}">
                <a16:creationId xmlns:a16="http://schemas.microsoft.com/office/drawing/2014/main" id="{E21891F2-F261-9542-CC3C-A0DA5429CD78}"/>
              </a:ext>
            </a:extLst>
          </p:cNvPr>
          <p:cNvSpPr>
            <a:spLocks noGrp="1"/>
          </p:cNvSpPr>
          <p:nvPr>
            <p:ph idx="1"/>
          </p:nvPr>
        </p:nvSpPr>
        <p:spPr>
          <a:xfrm>
            <a:off x="400050" y="702469"/>
            <a:ext cx="8377238" cy="4002881"/>
          </a:xfrm>
        </p:spPr>
        <p:txBody>
          <a:bodyPr/>
          <a:lstStyle/>
          <a:p>
            <a:r>
              <a:rPr lang="en-US" dirty="0"/>
              <a:t>We don’t have backward access in singly linked list</a:t>
            </a:r>
          </a:p>
          <a:p>
            <a:pPr lvl="1"/>
            <a:endParaRPr lang="en-US" dirty="0"/>
          </a:p>
          <a:p>
            <a:endParaRPr lang="en-US" dirty="0"/>
          </a:p>
        </p:txBody>
      </p:sp>
    </p:spTree>
    <p:custDataLst>
      <p:tags r:id="rId1"/>
    </p:custDataLst>
    <p:extLst>
      <p:ext uri="{BB962C8B-B14F-4D97-AF65-F5344CB8AC3E}">
        <p14:creationId xmlns:p14="http://schemas.microsoft.com/office/powerpoint/2010/main" val="13765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88E0-D4F5-A54A-9801-8A312368C86D}"/>
              </a:ext>
            </a:extLst>
          </p:cNvPr>
          <p:cNvSpPr>
            <a:spLocks noGrp="1"/>
          </p:cNvSpPr>
          <p:nvPr>
            <p:ph type="title"/>
          </p:nvPr>
        </p:nvSpPr>
        <p:spPr/>
        <p:txBody>
          <a:bodyPr/>
          <a:lstStyle/>
          <a:p>
            <a:r>
              <a:rPr lang="en-US" dirty="0"/>
              <a:t>Example: erase/delete an element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1AAE49-29E7-4EE1-E554-327EEB82D65A}"/>
                  </a:ext>
                </a:extLst>
              </p:cNvPr>
              <p:cNvSpPr>
                <a:spLocks noGrp="1"/>
              </p:cNvSpPr>
              <p:nvPr>
                <p:ph idx="1"/>
              </p:nvPr>
            </p:nvSpPr>
            <p:spPr/>
            <p:txBody>
              <a:bodyPr/>
              <a:lstStyle/>
              <a:p>
                <a:r>
                  <a:rPr lang="en-US" dirty="0"/>
                  <a:t>We need to update </a:t>
                </a:r>
                <a:r>
                  <a:rPr lang="en-US" dirty="0" err="1"/>
                  <a:t>prev</a:t>
                </a:r>
                <a:r>
                  <a:rPr lang="en-US" dirty="0"/>
                  <a:t> and next</a:t>
                </a:r>
              </a:p>
              <a:p>
                <a:r>
                  <a:rPr lang="en-US" dirty="0"/>
                  <a:t>Update next is easy</a:t>
                </a:r>
              </a:p>
              <a:p>
                <a:pPr lvl="1"/>
                <a:r>
                  <a:rPr lang="en-US" dirty="0"/>
                  <a:t>Current x contains its pointer</a:t>
                </a:r>
              </a:p>
              <a:p>
                <a:r>
                  <a:rPr lang="en-US" dirty="0"/>
                  <a:t>How can we update the </a:t>
                </a:r>
                <a:r>
                  <a:rPr lang="en-US" dirty="0" err="1"/>
                  <a:t>prev</a:t>
                </a:r>
                <a:r>
                  <a:rPr lang="en-US" dirty="0"/>
                  <a:t>?</a:t>
                </a:r>
              </a:p>
              <a:p>
                <a:pPr lvl="1"/>
                <a:r>
                  <a:rPr lang="en-US" dirty="0"/>
                  <a:t>If x is the front, then just need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endParaRPr lang="en-US" b="0" dirty="0"/>
              </a:p>
              <a:p>
                <a:pPr lvl="1"/>
                <a:r>
                  <a:rPr lang="en-US" dirty="0"/>
                  <a:t>If not, we need to search the node</a:t>
                </a:r>
              </a:p>
              <a:p>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B1AAE49-29E7-4EE1-E554-327EEB82D65A}"/>
                  </a:ext>
                </a:extLst>
              </p:cNvPr>
              <p:cNvSpPr>
                <a:spLocks noGrp="1" noRot="1" noChangeAspect="1" noMove="1" noResize="1" noEditPoints="1" noAdjustHandles="1" noChangeArrowheads="1" noChangeShapeType="1" noTextEdit="1"/>
              </p:cNvSpPr>
              <p:nvPr>
                <p:ph idx="1"/>
              </p:nvPr>
            </p:nvSpPr>
            <p:spPr>
              <a:blipFill>
                <a:blip r:embed="rId5"/>
                <a:stretch>
                  <a:fillRect t="-949"/>
                </a:stretch>
              </a:blipFill>
            </p:spPr>
            <p:txBody>
              <a:bodyPr/>
              <a:lstStyle/>
              <a:p>
                <a:r>
                  <a:rPr lang="en-US">
                    <a:noFill/>
                  </a:rPr>
                  <a:t> </a:t>
                </a:r>
              </a:p>
            </p:txBody>
          </p:sp>
        </mc:Fallback>
      </mc:AlternateContent>
      <p:pic>
        <p:nvPicPr>
          <p:cNvPr id="1026" name="Picture 2" descr="Removal from a singly-linked list, general case">
            <a:extLst>
              <a:ext uri="{FF2B5EF4-FFF2-40B4-BE49-F238E27FC236}">
                <a16:creationId xmlns:a16="http://schemas.microsoft.com/office/drawing/2014/main" id="{D892F2A5-6BD9-826E-C4A6-E60D7E612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947" y="967049"/>
            <a:ext cx="3935284" cy="1444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moval from a singly-linked list, node disposal">
            <a:extLst>
              <a:ext uri="{FF2B5EF4-FFF2-40B4-BE49-F238E27FC236}">
                <a16:creationId xmlns:a16="http://schemas.microsoft.com/office/drawing/2014/main" id="{38F47B6D-84BA-E52A-7020-86735F1D4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669" y="3261287"/>
            <a:ext cx="3935281" cy="1444063"/>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a:extLst>
              <a:ext uri="{FF2B5EF4-FFF2-40B4-BE49-F238E27FC236}">
                <a16:creationId xmlns:a16="http://schemas.microsoft.com/office/drawing/2014/main" id="{C9F36AD4-DAA3-11E2-97DC-C22703EAB590}"/>
              </a:ext>
            </a:extLst>
          </p:cNvPr>
          <p:cNvSpPr/>
          <p:nvPr/>
        </p:nvSpPr>
        <p:spPr bwMode="auto">
          <a:xfrm>
            <a:off x="6343823" y="2556972"/>
            <a:ext cx="864972" cy="702791"/>
          </a:xfrm>
          <a:prstGeom prst="downArrow">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29201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Arial" charset="0"/>
                <a:cs typeface="Arial" charset="0"/>
              </a:rPr>
              <a:t>Singly linked list</a:t>
            </a:r>
          </a:p>
        </p:txBody>
      </p:sp>
      <p:graphicFrame>
        <p:nvGraphicFramePr>
          <p:cNvPr id="6" name="Table 5"/>
          <p:cNvGraphicFramePr>
            <a:graphicFrameLocks noGrp="1"/>
          </p:cNvGraphicFramePr>
          <p:nvPr/>
        </p:nvGraphicFramePr>
        <p:xfrm>
          <a:off x="1601670" y="1167594"/>
          <a:ext cx="5832649" cy="1930594"/>
        </p:xfrm>
        <a:graphic>
          <a:graphicData uri="http://schemas.openxmlformats.org/drawingml/2006/table">
            <a:tbl>
              <a:tblPr/>
              <a:tblGrid>
                <a:gridCol w="1381700">
                  <a:extLst>
                    <a:ext uri="{9D8B030D-6E8A-4147-A177-3AD203B41FA5}">
                      <a16:colId xmlns:a16="http://schemas.microsoft.com/office/drawing/2014/main" val="20000"/>
                    </a:ext>
                  </a:extLst>
                </a:gridCol>
                <a:gridCol w="1468733">
                  <a:extLst>
                    <a:ext uri="{9D8B030D-6E8A-4147-A177-3AD203B41FA5}">
                      <a16:colId xmlns:a16="http://schemas.microsoft.com/office/drawing/2014/main" val="20001"/>
                    </a:ext>
                  </a:extLst>
                </a:gridCol>
                <a:gridCol w="147004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241554">
                <a:tc>
                  <a:txBody>
                    <a:bodyPr/>
                    <a:lstStyle/>
                    <a:p>
                      <a:endParaRPr lang="en-CA" sz="1500" dirty="0">
                        <a:solidFill>
                          <a:srgbClr val="000000"/>
                        </a:solidFill>
                        <a:effectLst/>
                        <a:latin typeface="Arial" panose="020B0604020202020204" pitchFamily="34" charset="0"/>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Front/</a:t>
                      </a:r>
                      <a:r>
                        <a:rPr lang="en-CA" sz="1500" kern="1200" dirty="0">
                          <a:solidFill>
                            <a:srgbClr val="000000"/>
                          </a:solidFill>
                          <a:effectLst/>
                          <a:latin typeface="Times New Roman" panose="02020603050405020304" pitchFamily="18" charset="0"/>
                          <a:ea typeface="Times New Roman"/>
                          <a:cs typeface="Times New Roman" panose="02020603050405020304" pitchFamily="18" charset="0"/>
                        </a:rPr>
                        <a:t>1</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st</a:t>
                      </a:r>
                      <a:r>
                        <a:rPr lang="en-CA" sz="1500" kern="1200" dirty="0">
                          <a:solidFill>
                            <a:srgbClr val="000000"/>
                          </a:solidFill>
                          <a:effectLst/>
                          <a:latin typeface="Arial" panose="020B0604020202020204" pitchFamily="34" charset="0"/>
                          <a:ea typeface="Times New Roman"/>
                          <a:cs typeface="Arial" panose="020B0604020202020204" pitchFamily="34" charset="0"/>
                        </a:rPr>
                        <a:t> node </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i="1" dirty="0">
                          <a:solidFill>
                            <a:srgbClr val="000000"/>
                          </a:solidFill>
                          <a:effectLst/>
                          <a:latin typeface="Times New Roman"/>
                          <a:ea typeface="Times New Roman"/>
                          <a:cs typeface="Times New Roman"/>
                        </a:rPr>
                        <a:t>k</a:t>
                      </a:r>
                      <a:r>
                        <a:rPr lang="en-CA" sz="1500" baseline="30000" dirty="0">
                          <a:solidFill>
                            <a:srgbClr val="000000"/>
                          </a:solidFill>
                          <a:effectLst/>
                          <a:latin typeface="Times New Roman"/>
                          <a:ea typeface="Times New Roman"/>
                          <a:cs typeface="Times New Roman"/>
                        </a:rPr>
                        <a:t>th</a:t>
                      </a:r>
                      <a:r>
                        <a:rPr lang="en-CA" sz="1500" dirty="0">
                          <a:solidFill>
                            <a:srgbClr val="000000"/>
                          </a:solidFill>
                          <a:effectLst/>
                          <a:latin typeface="Times New Roman"/>
                          <a:ea typeface="Times New Roman"/>
                          <a:cs typeface="Times New Roman"/>
                        </a:rPr>
                        <a:t> </a:t>
                      </a:r>
                      <a:r>
                        <a:rPr lang="en-CA" sz="1500" dirty="0">
                          <a:solidFill>
                            <a:srgbClr val="000000"/>
                          </a:solidFill>
                          <a:effectLst/>
                          <a:latin typeface="Arial" panose="020B0604020202020204" pitchFamily="34" charset="0"/>
                          <a:ea typeface="Times New Roman"/>
                          <a:cs typeface="Arial" panose="020B0604020202020204" pitchFamily="34" charset="0"/>
                        </a:rPr>
                        <a:t>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Back/</a:t>
                      </a:r>
                      <a:r>
                        <a:rPr lang="en-CA" sz="1500" i="1" kern="1200" dirty="0">
                          <a:solidFill>
                            <a:srgbClr val="000000"/>
                          </a:solidFill>
                          <a:effectLst/>
                          <a:latin typeface="Times New Roman" panose="02020603050405020304" pitchFamily="18" charset="0"/>
                          <a:ea typeface="Times New Roman"/>
                          <a:cs typeface="Times New Roman" panose="02020603050405020304" pitchFamily="18" charset="0"/>
                        </a:rPr>
                        <a:t>n</a:t>
                      </a:r>
                      <a:r>
                        <a:rPr lang="en-CA" sz="1500" kern="1200" baseline="30000" dirty="0">
                          <a:solidFill>
                            <a:srgbClr val="000000"/>
                          </a:solidFill>
                          <a:effectLst/>
                          <a:latin typeface="Arial" panose="020B0604020202020204" pitchFamily="34" charset="0"/>
                          <a:ea typeface="Times New Roman"/>
                          <a:cs typeface="Arial" panose="020B0604020202020204" pitchFamily="34" charset="0"/>
                        </a:rPr>
                        <a:t>th</a:t>
                      </a:r>
                      <a:r>
                        <a:rPr lang="en-CA" sz="1500" kern="1200" dirty="0">
                          <a:solidFill>
                            <a:srgbClr val="000000"/>
                          </a:solidFill>
                          <a:effectLst/>
                          <a:latin typeface="Arial" panose="020B0604020202020204" pitchFamily="34" charset="0"/>
                          <a:ea typeface="Times New Roman"/>
                          <a:cs typeface="Arial" panose="020B0604020202020204" pitchFamily="34" charset="0"/>
                        </a:rPr>
                        <a:t> node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Find</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FF0000"/>
                          </a:solidFill>
                          <a:effectLst/>
                          <a:uLnTx/>
                          <a:uFillTx/>
                          <a:latin typeface="Symbol"/>
                          <a:ea typeface="Times New Roman"/>
                          <a:cs typeface="Times New Roman"/>
                        </a:rPr>
                        <a:t>O(</a:t>
                      </a:r>
                      <a:r>
                        <a:rPr kumimoji="0" lang="en-CA" sz="1500" b="0" i="1" u="none" strike="noStrike" kern="1200" cap="none" spc="0" normalizeH="0" baseline="0" noProof="0" dirty="0">
                          <a:ln>
                            <a:noFill/>
                          </a:ln>
                          <a:solidFill>
                            <a:srgbClr val="FF0000"/>
                          </a:solidFill>
                          <a:effectLst/>
                          <a:uLnTx/>
                          <a:uFillTx/>
                          <a:latin typeface="Times New Roman"/>
                          <a:ea typeface="Times New Roman"/>
                          <a:cs typeface="Times New Roman"/>
                        </a:rPr>
                        <a:t>n</a:t>
                      </a:r>
                      <a:r>
                        <a:rPr kumimoji="0" lang="en-CA" sz="1500" b="0" i="0" u="none" strike="noStrike" kern="1200" cap="none" spc="0" normalizeH="0" baseline="0" noProof="0" dirty="0">
                          <a:ln>
                            <a:noFill/>
                          </a:ln>
                          <a:solidFill>
                            <a:srgbClr val="FF0000"/>
                          </a:solidFill>
                          <a:effectLst/>
                          <a:uLnTx/>
                          <a:uFillTx/>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kumimoji="0" lang="en-CA" sz="1500" b="0" i="0" u="none" strike="noStrike" kern="1200" cap="none" spc="0" normalizeH="0" baseline="0" noProof="0" dirty="0">
                        <a:ln>
                          <a:noFill/>
                        </a:ln>
                        <a:solidFill>
                          <a:srgbClr val="000000"/>
                        </a:solidFill>
                        <a:effectLst/>
                        <a:uLnTx/>
                        <a:uFillTx/>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Before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r>
                        <a:rPr lang="en-CA" sz="1500" kern="1200" baseline="30000" dirty="0">
                          <a:solidFill>
                            <a:srgbClr val="00B0F0"/>
                          </a:solidFill>
                          <a:effectLst/>
                          <a:latin typeface="Times New Roman"/>
                          <a:ea typeface="Times New Roman"/>
                          <a:cs typeface="Times New Roman"/>
                        </a:rPr>
                        <a:t>*</a:t>
                      </a:r>
                      <a:endParaRPr lang="en-CA" sz="1500" dirty="0">
                        <a:solidFill>
                          <a:srgbClr val="00B0F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endParaRPr lang="en-CA" sz="1500" dirty="0">
                        <a:solidFill>
                          <a:srgbClr val="00B0F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2"/>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Insert After</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3"/>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Replace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4"/>
                  </a:ext>
                </a:extLst>
              </a:tr>
              <a:tr h="241078">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Erase</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CA" sz="1500" kern="1200" dirty="0">
                          <a:solidFill>
                            <a:srgbClr val="00B0F0"/>
                          </a:solidFill>
                          <a:effectLst/>
                          <a:latin typeface="Symbol"/>
                          <a:ea typeface="Times New Roman"/>
                          <a:cs typeface="Times New Roman"/>
                        </a:rPr>
                        <a:t>Q</a:t>
                      </a:r>
                      <a:r>
                        <a:rPr lang="en-CA" sz="1500" kern="1200" dirty="0">
                          <a:solidFill>
                            <a:srgbClr val="00B0F0"/>
                          </a:solidFill>
                          <a:effectLst/>
                          <a:latin typeface="Times New Roman"/>
                          <a:ea typeface="Times New Roman"/>
                          <a:cs typeface="Times New Roman"/>
                        </a:rPr>
                        <a:t>(</a:t>
                      </a:r>
                      <a:r>
                        <a:rPr lang="en-CA" sz="1500" i="0" kern="1200" dirty="0">
                          <a:solidFill>
                            <a:srgbClr val="00B0F0"/>
                          </a:solidFill>
                          <a:effectLst/>
                          <a:latin typeface="Times New Roman"/>
                          <a:ea typeface="Times New Roman"/>
                          <a:cs typeface="Times New Roman"/>
                        </a:rPr>
                        <a:t>1</a:t>
                      </a:r>
                      <a:r>
                        <a:rPr lang="en-CA" sz="1500" kern="1200" dirty="0">
                          <a:solidFill>
                            <a:srgbClr val="00B0F0"/>
                          </a:solidFill>
                          <a:effectLst/>
                          <a:latin typeface="Times New Roman"/>
                          <a:ea typeface="Times New Roman"/>
                          <a:cs typeface="Times New Roman"/>
                        </a:rPr>
                        <a:t>)</a:t>
                      </a:r>
                      <a:r>
                        <a:rPr lang="en-CA" sz="1500" kern="1200" baseline="30000" dirty="0">
                          <a:solidFill>
                            <a:srgbClr val="00B0F0"/>
                          </a:solidFill>
                          <a:effectLst/>
                          <a:latin typeface="Times New Roman"/>
                          <a:ea typeface="Times New Roman"/>
                          <a:cs typeface="Times New Roman"/>
                        </a:rPr>
                        <a:t>*</a:t>
                      </a:r>
                      <a:r>
                        <a:rPr lang="en-CA" sz="1500" kern="1200" dirty="0">
                          <a:solidFill>
                            <a:srgbClr val="FF0000"/>
                          </a:solidFill>
                          <a:effectLst/>
                          <a:latin typeface="Times New Roman"/>
                          <a:ea typeface="Times New Roman"/>
                          <a:cs typeface="Times New Roman"/>
                        </a:rPr>
                        <a:t> </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Q</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endParaRPr lang="en-CA" sz="1500" dirty="0">
                        <a:solidFill>
                          <a:srgbClr val="FF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5"/>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Next</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a:solidFill>
                            <a:srgbClr val="000000"/>
                          </a:solidFill>
                          <a:effectLst/>
                          <a:latin typeface="Symbol"/>
                          <a:ea typeface="Times New Roman"/>
                          <a:cs typeface="Times New Roman"/>
                        </a:rPr>
                        <a:t>Q</a:t>
                      </a:r>
                      <a:r>
                        <a:rPr lang="en-CA" sz="1500" kern="1200">
                          <a:solidFill>
                            <a:srgbClr val="000000"/>
                          </a:solidFill>
                          <a:effectLst/>
                          <a:latin typeface="Times New Roman"/>
                          <a:ea typeface="Times New Roman"/>
                          <a:cs typeface="Times New Roman"/>
                        </a:rPr>
                        <a:t>(1)</a:t>
                      </a:r>
                      <a:endParaRPr lang="en-CA" sz="150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Symbol"/>
                          <a:ea typeface="Times New Roman"/>
                          <a:cs typeface="Times New Roman"/>
                        </a:rPr>
                        <a:t>Q</a:t>
                      </a:r>
                      <a:r>
                        <a:rPr lang="en-CA" sz="1500" kern="1200" dirty="0">
                          <a:solidFill>
                            <a:srgbClr val="000000"/>
                          </a:solidFill>
                          <a:effectLst/>
                          <a:latin typeface="Times New Roman"/>
                          <a:ea typeface="Times New Roman"/>
                          <a:cs typeface="Times New Roman"/>
                        </a:rPr>
                        <a:t>(1)</a:t>
                      </a:r>
                      <a:r>
                        <a:rPr lang="en-CA" sz="1500" kern="1200" baseline="30000" dirty="0">
                          <a:solidFill>
                            <a:srgbClr val="00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a:noFill/>
                    </a:lnB>
                  </a:tcPr>
                </a:tc>
                <a:extLst>
                  <a:ext uri="{0D108BD9-81ED-4DB2-BD59-A6C34878D82A}">
                    <a16:rowId xmlns:a16="http://schemas.microsoft.com/office/drawing/2014/main" val="10006"/>
                  </a:ext>
                </a:extLst>
              </a:tr>
              <a:tr h="241793">
                <a:tc>
                  <a:txBody>
                    <a:bodyPr/>
                    <a:lstStyle/>
                    <a:p>
                      <a:pPr>
                        <a:lnSpc>
                          <a:spcPct val="115000"/>
                        </a:lnSpc>
                        <a:spcAft>
                          <a:spcPts val="0"/>
                        </a:spcAft>
                      </a:pPr>
                      <a:r>
                        <a:rPr lang="en-CA" sz="1500" kern="1200" dirty="0">
                          <a:solidFill>
                            <a:srgbClr val="000000"/>
                          </a:solidFill>
                          <a:effectLst/>
                          <a:latin typeface="Arial" panose="020B0604020202020204" pitchFamily="34" charset="0"/>
                          <a:ea typeface="Times New Roman"/>
                          <a:cs typeface="Arial" panose="020B0604020202020204" pitchFamily="34" charset="0"/>
                        </a:rPr>
                        <a:t>Previous</a:t>
                      </a:r>
                      <a:endParaRPr lang="en-CA" sz="15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000000"/>
                          </a:solidFill>
                          <a:effectLst/>
                          <a:latin typeface="Times New Roman"/>
                          <a:ea typeface="Times New Roman"/>
                          <a:cs typeface="Times New Roman"/>
                        </a:rPr>
                        <a:t>n/a</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O</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r>
                        <a:rPr lang="en-CA" sz="1500" kern="1200" baseline="30000" dirty="0">
                          <a:solidFill>
                            <a:schemeClr val="bg1"/>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500" kern="1200" dirty="0">
                          <a:solidFill>
                            <a:srgbClr val="FF0000"/>
                          </a:solidFill>
                          <a:effectLst/>
                          <a:latin typeface="Symbol"/>
                          <a:ea typeface="Times New Roman"/>
                          <a:cs typeface="Times New Roman"/>
                        </a:rPr>
                        <a:t>Q</a:t>
                      </a:r>
                      <a:r>
                        <a:rPr lang="en-CA" sz="1500" kern="1200" dirty="0">
                          <a:solidFill>
                            <a:srgbClr val="FF0000"/>
                          </a:solidFill>
                          <a:effectLst/>
                          <a:latin typeface="Times New Roman"/>
                          <a:ea typeface="Times New Roman"/>
                          <a:cs typeface="Times New Roman"/>
                        </a:rPr>
                        <a:t>(</a:t>
                      </a:r>
                      <a:r>
                        <a:rPr lang="en-CA" sz="1500" i="1" kern="1200" dirty="0">
                          <a:solidFill>
                            <a:srgbClr val="FF0000"/>
                          </a:solidFill>
                          <a:effectLst/>
                          <a:latin typeface="Times New Roman"/>
                          <a:ea typeface="Times New Roman"/>
                          <a:cs typeface="Times New Roman"/>
                        </a:rPr>
                        <a:t>n</a:t>
                      </a:r>
                      <a:r>
                        <a:rPr lang="en-CA" sz="1500" kern="1200" dirty="0">
                          <a:solidFill>
                            <a:srgbClr val="FF0000"/>
                          </a:solidFill>
                          <a:effectLst/>
                          <a:latin typeface="Times New Roman"/>
                          <a:ea typeface="Times New Roman"/>
                          <a:cs typeface="Times New Roman"/>
                        </a:rPr>
                        <a:t>)</a:t>
                      </a:r>
                      <a:endParaRPr lang="en-CA" sz="1500" dirty="0">
                        <a:solidFill>
                          <a:srgbClr val="000000"/>
                        </a:solidFill>
                        <a:effectLst/>
                        <a:latin typeface="Times New Roman"/>
                        <a:ea typeface="Calibri"/>
                        <a:cs typeface="Times New Roman"/>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7" name="Picture 5" descr="C:\Users\dwharder\Desktop\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756" y="3960917"/>
            <a:ext cx="5283461" cy="56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47445" y="3397600"/>
            <a:ext cx="6203942" cy="553998"/>
          </a:xfrm>
          <a:prstGeom prst="rect">
            <a:avLst/>
          </a:prstGeom>
          <a:noFill/>
        </p:spPr>
        <p:txBody>
          <a:bodyPr wrap="none" rtlCol="0">
            <a:spAutoFit/>
          </a:bodyPr>
          <a:lstStyle/>
          <a:p>
            <a:r>
              <a:rPr lang="en-CA" sz="1500" dirty="0">
                <a:solidFill>
                  <a:srgbClr val="00B0F0"/>
                </a:solidFill>
              </a:rPr>
              <a:t>By replacing the value in the node in question, we can speed things up</a:t>
            </a:r>
          </a:p>
          <a:p>
            <a:r>
              <a:rPr lang="en-CA" sz="1500" dirty="0">
                <a:solidFill>
                  <a:srgbClr val="00B0F0"/>
                </a:solidFill>
              </a:rPr>
              <a:t>  – useful for interviews</a:t>
            </a:r>
          </a:p>
        </p:txBody>
      </p:sp>
    </p:spTree>
    <p:extLst>
      <p:ext uri="{BB962C8B-B14F-4D97-AF65-F5344CB8AC3E}">
        <p14:creationId xmlns:p14="http://schemas.microsoft.com/office/powerpoint/2010/main" val="9819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933C-AFBD-DDE0-A874-3E29755ACC96}"/>
              </a:ext>
            </a:extLst>
          </p:cNvPr>
          <p:cNvSpPr>
            <a:spLocks noGrp="1"/>
          </p:cNvSpPr>
          <p:nvPr>
            <p:ph type="title"/>
          </p:nvPr>
        </p:nvSpPr>
        <p:spPr/>
        <p:txBody>
          <a:bodyPr/>
          <a:lstStyle/>
          <a:p>
            <a:r>
              <a:rPr lang="en-US" dirty="0"/>
              <a:t>Erase by replacing value</a:t>
            </a:r>
          </a:p>
        </p:txBody>
      </p:sp>
      <p:sp>
        <p:nvSpPr>
          <p:cNvPr id="3" name="Content Placeholder 2">
            <a:extLst>
              <a:ext uri="{FF2B5EF4-FFF2-40B4-BE49-F238E27FC236}">
                <a16:creationId xmlns:a16="http://schemas.microsoft.com/office/drawing/2014/main" id="{D4BE2108-A14C-D65E-62FA-EE251E5EFA6C}"/>
              </a:ext>
            </a:extLst>
          </p:cNvPr>
          <p:cNvSpPr>
            <a:spLocks noGrp="1"/>
          </p:cNvSpPr>
          <p:nvPr>
            <p:ph idx="1"/>
          </p:nvPr>
        </p:nvSpPr>
        <p:spPr>
          <a:xfrm>
            <a:off x="400050" y="702469"/>
            <a:ext cx="2635028" cy="2240110"/>
          </a:xfrm>
        </p:spPr>
        <p:txBody>
          <a:bodyPr/>
          <a:lstStyle/>
          <a:p>
            <a:r>
              <a:rPr lang="en-US" dirty="0"/>
              <a:t>Erase by replacing value</a:t>
            </a:r>
          </a:p>
        </p:txBody>
      </p:sp>
      <p:graphicFrame>
        <p:nvGraphicFramePr>
          <p:cNvPr id="5" name="Table 4">
            <a:extLst>
              <a:ext uri="{FF2B5EF4-FFF2-40B4-BE49-F238E27FC236}">
                <a16:creationId xmlns:a16="http://schemas.microsoft.com/office/drawing/2014/main" id="{F152FD3C-027C-55D8-84A5-3F4CCAFCE0C7}"/>
              </a:ext>
            </a:extLst>
          </p:cNvPr>
          <p:cNvGraphicFramePr>
            <a:graphicFrameLocks noGrp="1"/>
          </p:cNvGraphicFramePr>
          <p:nvPr>
            <p:extLst>
              <p:ext uri="{D42A27DB-BD31-4B8C-83A1-F6EECF244321}">
                <p14:modId xmlns:p14="http://schemas.microsoft.com/office/powerpoint/2010/main" val="41138323"/>
              </p:ext>
            </p:extLst>
          </p:nvPr>
        </p:nvGraphicFramePr>
        <p:xfrm>
          <a:off x="199869" y="3448698"/>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graphicFrame>
        <p:nvGraphicFramePr>
          <p:cNvPr id="6" name="Table 5">
            <a:extLst>
              <a:ext uri="{FF2B5EF4-FFF2-40B4-BE49-F238E27FC236}">
                <a16:creationId xmlns:a16="http://schemas.microsoft.com/office/drawing/2014/main" id="{64E582D6-CAD7-81DE-F252-6DD41AFCADD5}"/>
              </a:ext>
            </a:extLst>
          </p:cNvPr>
          <p:cNvGraphicFramePr>
            <a:graphicFrameLocks noGrp="1"/>
          </p:cNvGraphicFramePr>
          <p:nvPr>
            <p:extLst>
              <p:ext uri="{D42A27DB-BD31-4B8C-83A1-F6EECF244321}">
                <p14:modId xmlns:p14="http://schemas.microsoft.com/office/powerpoint/2010/main" val="801207695"/>
              </p:ext>
            </p:extLst>
          </p:nvPr>
        </p:nvGraphicFramePr>
        <p:xfrm>
          <a:off x="2595504" y="3448698"/>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graphicFrame>
        <p:nvGraphicFramePr>
          <p:cNvPr id="7" name="Table 6">
            <a:extLst>
              <a:ext uri="{FF2B5EF4-FFF2-40B4-BE49-F238E27FC236}">
                <a16:creationId xmlns:a16="http://schemas.microsoft.com/office/drawing/2014/main" id="{FF790C4C-151B-451E-7A27-27AD75E75B14}"/>
              </a:ext>
            </a:extLst>
          </p:cNvPr>
          <p:cNvGraphicFramePr>
            <a:graphicFrameLocks noGrp="1"/>
          </p:cNvGraphicFramePr>
          <p:nvPr>
            <p:extLst>
              <p:ext uri="{D42A27DB-BD31-4B8C-83A1-F6EECF244321}">
                <p14:modId xmlns:p14="http://schemas.microsoft.com/office/powerpoint/2010/main" val="148425312"/>
              </p:ext>
            </p:extLst>
          </p:nvPr>
        </p:nvGraphicFramePr>
        <p:xfrm>
          <a:off x="4873587" y="3448698"/>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graphicFrame>
        <p:nvGraphicFramePr>
          <p:cNvPr id="8" name="Table 7">
            <a:extLst>
              <a:ext uri="{FF2B5EF4-FFF2-40B4-BE49-F238E27FC236}">
                <a16:creationId xmlns:a16="http://schemas.microsoft.com/office/drawing/2014/main" id="{E0720E30-6800-A5A6-836E-63962F793D23}"/>
              </a:ext>
            </a:extLst>
          </p:cNvPr>
          <p:cNvGraphicFramePr>
            <a:graphicFrameLocks noGrp="1"/>
          </p:cNvGraphicFramePr>
          <p:nvPr>
            <p:extLst>
              <p:ext uri="{D42A27DB-BD31-4B8C-83A1-F6EECF244321}">
                <p14:modId xmlns:p14="http://schemas.microsoft.com/office/powerpoint/2010/main" val="2770226653"/>
              </p:ext>
            </p:extLst>
          </p:nvPr>
        </p:nvGraphicFramePr>
        <p:xfrm>
          <a:off x="6961665" y="3448698"/>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cxnSp>
        <p:nvCxnSpPr>
          <p:cNvPr id="10" name="Straight Arrow Connector 9">
            <a:extLst>
              <a:ext uri="{FF2B5EF4-FFF2-40B4-BE49-F238E27FC236}">
                <a16:creationId xmlns:a16="http://schemas.microsoft.com/office/drawing/2014/main" id="{7F4C2C61-D535-A62A-1070-3C15EBCBE742}"/>
              </a:ext>
            </a:extLst>
          </p:cNvPr>
          <p:cNvCxnSpPr>
            <a:endCxn id="6" idx="1"/>
          </p:cNvCxnSpPr>
          <p:nvPr/>
        </p:nvCxnSpPr>
        <p:spPr bwMode="auto">
          <a:xfrm>
            <a:off x="1834705" y="3634118"/>
            <a:ext cx="760799" cy="0"/>
          </a:xfrm>
          <a:prstGeom prst="straightConnector1">
            <a:avLst/>
          </a:prstGeom>
          <a:ln>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E8C7B58-F55B-B429-968A-F1023D5AA4E1}"/>
              </a:ext>
            </a:extLst>
          </p:cNvPr>
          <p:cNvCxnSpPr>
            <a:cxnSpLocks/>
            <a:stCxn id="6" idx="3"/>
            <a:endCxn id="7" idx="1"/>
          </p:cNvCxnSpPr>
          <p:nvPr/>
        </p:nvCxnSpPr>
        <p:spPr bwMode="auto">
          <a:xfrm>
            <a:off x="4230340" y="3634118"/>
            <a:ext cx="643247" cy="0"/>
          </a:xfrm>
          <a:prstGeom prst="straightConnector1">
            <a:avLst/>
          </a:prstGeom>
          <a:ln>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22F99CC-2862-99F3-0DA4-42432C45A358}"/>
              </a:ext>
            </a:extLst>
          </p:cNvPr>
          <p:cNvCxnSpPr>
            <a:cxnSpLocks/>
            <a:stCxn id="7" idx="3"/>
            <a:endCxn id="8" idx="1"/>
          </p:cNvCxnSpPr>
          <p:nvPr/>
        </p:nvCxnSpPr>
        <p:spPr bwMode="auto">
          <a:xfrm>
            <a:off x="6508423" y="3634118"/>
            <a:ext cx="453242" cy="0"/>
          </a:xfrm>
          <a:prstGeom prst="straightConnector1">
            <a:avLst/>
          </a:prstGeom>
          <a:ln>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aphicFrame>
        <p:nvGraphicFramePr>
          <p:cNvPr id="17" name="Table 16">
            <a:extLst>
              <a:ext uri="{FF2B5EF4-FFF2-40B4-BE49-F238E27FC236}">
                <a16:creationId xmlns:a16="http://schemas.microsoft.com/office/drawing/2014/main" id="{A2CE5DF7-3207-9984-856C-559A7FC64057}"/>
              </a:ext>
            </a:extLst>
          </p:cNvPr>
          <p:cNvGraphicFramePr>
            <a:graphicFrameLocks noGrp="1"/>
          </p:cNvGraphicFramePr>
          <p:nvPr>
            <p:extLst>
              <p:ext uri="{D42A27DB-BD31-4B8C-83A1-F6EECF244321}">
                <p14:modId xmlns:p14="http://schemas.microsoft.com/office/powerpoint/2010/main" val="4131489292"/>
              </p:ext>
            </p:extLst>
          </p:nvPr>
        </p:nvGraphicFramePr>
        <p:xfrm>
          <a:off x="199869" y="4441031"/>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graphicFrame>
        <p:nvGraphicFramePr>
          <p:cNvPr id="18" name="Table 17">
            <a:extLst>
              <a:ext uri="{FF2B5EF4-FFF2-40B4-BE49-F238E27FC236}">
                <a16:creationId xmlns:a16="http://schemas.microsoft.com/office/drawing/2014/main" id="{3C8E27CC-89A5-E932-D864-9389B3474CD1}"/>
              </a:ext>
            </a:extLst>
          </p:cNvPr>
          <p:cNvGraphicFramePr>
            <a:graphicFrameLocks noGrp="1"/>
          </p:cNvGraphicFramePr>
          <p:nvPr>
            <p:extLst>
              <p:ext uri="{D42A27DB-BD31-4B8C-83A1-F6EECF244321}">
                <p14:modId xmlns:p14="http://schemas.microsoft.com/office/powerpoint/2010/main" val="2017251517"/>
              </p:ext>
            </p:extLst>
          </p:nvPr>
        </p:nvGraphicFramePr>
        <p:xfrm>
          <a:off x="2595504" y="4441031"/>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graphicFrame>
        <p:nvGraphicFramePr>
          <p:cNvPr id="19" name="Table 18">
            <a:extLst>
              <a:ext uri="{FF2B5EF4-FFF2-40B4-BE49-F238E27FC236}">
                <a16:creationId xmlns:a16="http://schemas.microsoft.com/office/drawing/2014/main" id="{E6228CE3-1CCB-2A3B-86A9-28DA9962AEBF}"/>
              </a:ext>
            </a:extLst>
          </p:cNvPr>
          <p:cNvGraphicFramePr>
            <a:graphicFrameLocks noGrp="1"/>
          </p:cNvGraphicFramePr>
          <p:nvPr>
            <p:extLst>
              <p:ext uri="{D42A27DB-BD31-4B8C-83A1-F6EECF244321}">
                <p14:modId xmlns:p14="http://schemas.microsoft.com/office/powerpoint/2010/main" val="3914639979"/>
              </p:ext>
            </p:extLst>
          </p:nvPr>
        </p:nvGraphicFramePr>
        <p:xfrm>
          <a:off x="4873587" y="4441031"/>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endParaRPr lang="en-US"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en-US"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31116877"/>
                  </a:ext>
                </a:extLst>
              </a:tr>
            </a:tbl>
          </a:graphicData>
        </a:graphic>
      </p:graphicFrame>
      <p:graphicFrame>
        <p:nvGraphicFramePr>
          <p:cNvPr id="20" name="Table 19">
            <a:extLst>
              <a:ext uri="{FF2B5EF4-FFF2-40B4-BE49-F238E27FC236}">
                <a16:creationId xmlns:a16="http://schemas.microsoft.com/office/drawing/2014/main" id="{B761C5CE-8FC5-AEC7-EE9B-D2CF2351CD0F}"/>
              </a:ext>
            </a:extLst>
          </p:cNvPr>
          <p:cNvGraphicFramePr>
            <a:graphicFrameLocks noGrp="1"/>
          </p:cNvGraphicFramePr>
          <p:nvPr>
            <p:extLst>
              <p:ext uri="{D42A27DB-BD31-4B8C-83A1-F6EECF244321}">
                <p14:modId xmlns:p14="http://schemas.microsoft.com/office/powerpoint/2010/main" val="1390228185"/>
              </p:ext>
            </p:extLst>
          </p:nvPr>
        </p:nvGraphicFramePr>
        <p:xfrm>
          <a:off x="6961665" y="4441031"/>
          <a:ext cx="1634836" cy="370840"/>
        </p:xfrm>
        <a:graphic>
          <a:graphicData uri="http://schemas.openxmlformats.org/drawingml/2006/table">
            <a:tbl>
              <a:tblPr firstRow="1" bandRow="1">
                <a:tableStyleId>{5C22544A-7EE6-4342-B048-85BDC9FD1C3A}</a:tableStyleId>
              </a:tblPr>
              <a:tblGrid>
                <a:gridCol w="791688">
                  <a:extLst>
                    <a:ext uri="{9D8B030D-6E8A-4147-A177-3AD203B41FA5}">
                      <a16:colId xmlns:a16="http://schemas.microsoft.com/office/drawing/2014/main" val="3276129872"/>
                    </a:ext>
                  </a:extLst>
                </a:gridCol>
                <a:gridCol w="843148">
                  <a:extLst>
                    <a:ext uri="{9D8B030D-6E8A-4147-A177-3AD203B41FA5}">
                      <a16:colId xmlns:a16="http://schemas.microsoft.com/office/drawing/2014/main" val="2701066418"/>
                    </a:ext>
                  </a:extLst>
                </a:gridCol>
              </a:tblGrid>
              <a:tr h="370840">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116877"/>
                  </a:ext>
                </a:extLst>
              </a:tr>
            </a:tbl>
          </a:graphicData>
        </a:graphic>
      </p:graphicFrame>
      <p:cxnSp>
        <p:nvCxnSpPr>
          <p:cNvPr id="21" name="Straight Arrow Connector 20">
            <a:extLst>
              <a:ext uri="{FF2B5EF4-FFF2-40B4-BE49-F238E27FC236}">
                <a16:creationId xmlns:a16="http://schemas.microsoft.com/office/drawing/2014/main" id="{9CD66E9F-E671-04D7-A72F-9BA2196A0B11}"/>
              </a:ext>
            </a:extLst>
          </p:cNvPr>
          <p:cNvCxnSpPr>
            <a:endCxn id="18" idx="1"/>
          </p:cNvCxnSpPr>
          <p:nvPr/>
        </p:nvCxnSpPr>
        <p:spPr bwMode="auto">
          <a:xfrm>
            <a:off x="1834705" y="4626451"/>
            <a:ext cx="760799" cy="0"/>
          </a:xfrm>
          <a:prstGeom prst="straightConnector1">
            <a:avLst/>
          </a:prstGeom>
          <a:ln>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EBBE14C-DE2B-6636-FB85-89C1D91E442D}"/>
              </a:ext>
            </a:extLst>
          </p:cNvPr>
          <p:cNvCxnSpPr>
            <a:cxnSpLocks/>
          </p:cNvCxnSpPr>
          <p:nvPr/>
        </p:nvCxnSpPr>
        <p:spPr bwMode="auto">
          <a:xfrm>
            <a:off x="3980958" y="4120343"/>
            <a:ext cx="0" cy="594161"/>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2DB5937-FE24-8F1A-908F-BBE3DC71C70B}"/>
              </a:ext>
            </a:extLst>
          </p:cNvPr>
          <p:cNvCxnSpPr>
            <a:cxnSpLocks/>
          </p:cNvCxnSpPr>
          <p:nvPr/>
        </p:nvCxnSpPr>
        <p:spPr bwMode="auto">
          <a:xfrm>
            <a:off x="3980958" y="4130447"/>
            <a:ext cx="3369868" cy="0"/>
          </a:xfrm>
          <a:prstGeom prst="lin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463106-5E74-C01B-A716-0A8CB7FA78E2}"/>
              </a:ext>
            </a:extLst>
          </p:cNvPr>
          <p:cNvCxnSpPr>
            <a:cxnSpLocks/>
          </p:cNvCxnSpPr>
          <p:nvPr/>
        </p:nvCxnSpPr>
        <p:spPr bwMode="auto">
          <a:xfrm>
            <a:off x="7344920" y="4130121"/>
            <a:ext cx="0" cy="496330"/>
          </a:xfrm>
          <a:prstGeom prst="straightConnector1">
            <a:avLst/>
          </a:prstGeom>
          <a:ln>
            <a:tailEnd type="triangle"/>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5" name="Picture 44">
            <a:extLst>
              <a:ext uri="{FF2B5EF4-FFF2-40B4-BE49-F238E27FC236}">
                <a16:creationId xmlns:a16="http://schemas.microsoft.com/office/drawing/2014/main" id="{2099223F-46A6-24BC-BB47-F1E33F638E3D}"/>
              </a:ext>
            </a:extLst>
          </p:cNvPr>
          <p:cNvPicPr>
            <a:picLocks noChangeAspect="1"/>
          </p:cNvPicPr>
          <p:nvPr/>
        </p:nvPicPr>
        <p:blipFill>
          <a:blip r:embed="rId2"/>
          <a:stretch>
            <a:fillRect/>
          </a:stretch>
        </p:blipFill>
        <p:spPr>
          <a:xfrm>
            <a:off x="3980958" y="704609"/>
            <a:ext cx="4852658" cy="2585723"/>
          </a:xfrm>
          <a:prstGeom prst="rect">
            <a:avLst/>
          </a:prstGeom>
        </p:spPr>
      </p:pic>
      <p:sp>
        <p:nvSpPr>
          <p:cNvPr id="58" name="TextBox 57">
            <a:extLst>
              <a:ext uri="{FF2B5EF4-FFF2-40B4-BE49-F238E27FC236}">
                <a16:creationId xmlns:a16="http://schemas.microsoft.com/office/drawing/2014/main" id="{6FC3B63F-955B-FDA9-783F-4DC444E8AADD}"/>
              </a:ext>
            </a:extLst>
          </p:cNvPr>
          <p:cNvSpPr txBox="1"/>
          <p:nvPr/>
        </p:nvSpPr>
        <p:spPr>
          <a:xfrm>
            <a:off x="2384900" y="2923262"/>
            <a:ext cx="1300356" cy="400110"/>
          </a:xfrm>
          <a:prstGeom prst="rect">
            <a:avLst/>
          </a:prstGeom>
          <a:noFill/>
        </p:spPr>
        <p:txBody>
          <a:bodyPr wrap="none" rtlCol="0">
            <a:spAutoFit/>
          </a:bodyPr>
          <a:lstStyle/>
          <a:p>
            <a:r>
              <a:rPr lang="en-US" dirty="0" err="1"/>
              <a:t>x.key</a:t>
            </a:r>
            <a:r>
              <a:rPr lang="en-US" dirty="0"/>
              <a:t> = -1</a:t>
            </a:r>
          </a:p>
        </p:txBody>
      </p:sp>
    </p:spTree>
    <p:extLst>
      <p:ext uri="{BB962C8B-B14F-4D97-AF65-F5344CB8AC3E}">
        <p14:creationId xmlns:p14="http://schemas.microsoft.com/office/powerpoint/2010/main" val="121256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2C25-DF6E-8E9B-B215-10959E8A68E5}"/>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4FC5EEE8-7121-1CAD-D416-625D712A8243}"/>
              </a:ext>
            </a:extLst>
          </p:cNvPr>
          <p:cNvSpPr>
            <a:spLocks noGrp="1"/>
          </p:cNvSpPr>
          <p:nvPr>
            <p:ph idx="1"/>
          </p:nvPr>
        </p:nvSpPr>
        <p:spPr/>
        <p:txBody>
          <a:bodyPr/>
          <a:lstStyle/>
          <a:p>
            <a:r>
              <a:rPr lang="en-US" dirty="0"/>
              <a:t>HW 1 due on Tuesday</a:t>
            </a:r>
          </a:p>
          <a:p>
            <a:r>
              <a:rPr lang="en-US" dirty="0"/>
              <a:t>HW 2 is out, due on Jan. 30 (Tuesday)</a:t>
            </a:r>
          </a:p>
          <a:p>
            <a:endParaRPr lang="en-US" dirty="0"/>
          </a:p>
          <a:p>
            <a:r>
              <a:rPr lang="en-US" dirty="0"/>
              <a:t>Quick note on space complexity</a:t>
            </a:r>
          </a:p>
          <a:p>
            <a:pPr lvl="1"/>
            <a:r>
              <a:rPr lang="en-US" dirty="0"/>
              <a:t>The space Complexity of an algorithm is the total space taken by the algorithm with respect to the input size. Space complexity includes both Auxiliary space and space used by input. </a:t>
            </a:r>
          </a:p>
          <a:p>
            <a:pPr lvl="1"/>
            <a:r>
              <a:rPr lang="en-US" dirty="0"/>
              <a:t>Auxiliary Space is the </a:t>
            </a:r>
            <a:r>
              <a:rPr lang="en-US" i="1" dirty="0">
                <a:solidFill>
                  <a:srgbClr val="FF0000"/>
                </a:solidFill>
              </a:rPr>
              <a:t>extra</a:t>
            </a:r>
            <a:r>
              <a:rPr lang="en-US" dirty="0"/>
              <a:t> space or temporary space used by an algorithm.</a:t>
            </a:r>
          </a:p>
          <a:p>
            <a:r>
              <a:rPr lang="en-US" dirty="0"/>
              <a:t>Both answer acceptable for HW1. The process of analysis is more important.</a:t>
            </a:r>
          </a:p>
          <a:p>
            <a:r>
              <a:rPr lang="en-US"/>
              <a:t>Midterm date: accepting suggestions</a:t>
            </a:r>
            <a:endParaRPr lang="en-US" dirty="0"/>
          </a:p>
        </p:txBody>
      </p:sp>
    </p:spTree>
    <p:extLst>
      <p:ext uri="{BB962C8B-B14F-4D97-AF65-F5344CB8AC3E}">
        <p14:creationId xmlns:p14="http://schemas.microsoft.com/office/powerpoint/2010/main" val="387843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BBD6-393F-C55E-5B1E-A70FECE39F96}"/>
              </a:ext>
            </a:extLst>
          </p:cNvPr>
          <p:cNvSpPr>
            <a:spLocks noGrp="1"/>
          </p:cNvSpPr>
          <p:nvPr>
            <p:ph type="title"/>
          </p:nvPr>
        </p:nvSpPr>
        <p:spPr/>
        <p:txBody>
          <a:bodyPr/>
          <a:lstStyle/>
          <a:p>
            <a:r>
              <a:rPr lang="en-US" dirty="0"/>
              <a:t>Use doubly linked list to implement a stack</a:t>
            </a:r>
          </a:p>
        </p:txBody>
      </p:sp>
      <p:sp>
        <p:nvSpPr>
          <p:cNvPr id="3" name="Content Placeholder 2">
            <a:extLst>
              <a:ext uri="{FF2B5EF4-FFF2-40B4-BE49-F238E27FC236}">
                <a16:creationId xmlns:a16="http://schemas.microsoft.com/office/drawing/2014/main" id="{F0DA6621-C134-C74B-D82A-A4D49F3EB0C9}"/>
              </a:ext>
            </a:extLst>
          </p:cNvPr>
          <p:cNvSpPr>
            <a:spLocks noGrp="1"/>
          </p:cNvSpPr>
          <p:nvPr>
            <p:ph idx="1"/>
          </p:nvPr>
        </p:nvSpPr>
        <p:spPr/>
        <p:txBody>
          <a:bodyPr/>
          <a:lstStyle/>
          <a:p>
            <a:r>
              <a:rPr lang="en-US" dirty="0"/>
              <a:t>Recall stack</a:t>
            </a:r>
          </a:p>
          <a:p>
            <a:r>
              <a:rPr lang="en-US" dirty="0"/>
              <a:t>A stack manages a set </a:t>
            </a:r>
            <a:r>
              <a:rPr lang="en-US" i="1" dirty="0"/>
              <a:t>S</a:t>
            </a:r>
            <a:r>
              <a:rPr lang="en-US" dirty="0"/>
              <a:t> of elements and support two operations:</a:t>
            </a:r>
          </a:p>
          <a:p>
            <a:pPr lvl="1"/>
            <a:r>
              <a:rPr lang="en-US" dirty="0"/>
              <a:t>push(</a:t>
            </a:r>
            <a:r>
              <a:rPr lang="en-US" i="1" dirty="0"/>
              <a:t>x</a:t>
            </a:r>
            <a:r>
              <a:rPr lang="en-US" dirty="0"/>
              <a:t>): insert a new element </a:t>
            </a:r>
            <a:r>
              <a:rPr lang="en-US" i="1" dirty="0"/>
              <a:t>x</a:t>
            </a:r>
            <a:r>
              <a:rPr lang="en-US" dirty="0"/>
              <a:t> into </a:t>
            </a:r>
            <a:r>
              <a:rPr lang="en-US" i="1" dirty="0"/>
              <a:t>S</a:t>
            </a:r>
          </a:p>
          <a:p>
            <a:pPr lvl="1"/>
            <a:r>
              <a:rPr lang="en-US" dirty="0"/>
              <a:t>Pop: remove the </a:t>
            </a:r>
            <a:r>
              <a:rPr lang="en-US" dirty="0">
                <a:solidFill>
                  <a:srgbClr val="FF0000"/>
                </a:solidFill>
              </a:rPr>
              <a:t>most recently inserted </a:t>
            </a:r>
            <a:r>
              <a:rPr lang="en-US" dirty="0"/>
              <a:t>element from </a:t>
            </a:r>
            <a:r>
              <a:rPr lang="en-US" i="1" dirty="0"/>
              <a:t>S</a:t>
            </a:r>
            <a:r>
              <a:rPr lang="en-US" dirty="0"/>
              <a:t> and return it</a:t>
            </a:r>
          </a:p>
          <a:p>
            <a:endParaRPr lang="en-US" dirty="0"/>
          </a:p>
          <a:p>
            <a:r>
              <a:rPr lang="en-US" dirty="0"/>
              <a:t>First-In-Last-Out (FILO)</a:t>
            </a:r>
          </a:p>
        </p:txBody>
      </p:sp>
      <p:grpSp>
        <p:nvGrpSpPr>
          <p:cNvPr id="4" name="Group 3">
            <a:extLst>
              <a:ext uri="{FF2B5EF4-FFF2-40B4-BE49-F238E27FC236}">
                <a16:creationId xmlns:a16="http://schemas.microsoft.com/office/drawing/2014/main" id="{9B713E17-25ED-4EA5-11C0-165E9F69539A}"/>
              </a:ext>
            </a:extLst>
          </p:cNvPr>
          <p:cNvGrpSpPr/>
          <p:nvPr/>
        </p:nvGrpSpPr>
        <p:grpSpPr>
          <a:xfrm>
            <a:off x="5344297" y="2896115"/>
            <a:ext cx="2571750" cy="1714500"/>
            <a:chOff x="4648200" y="762000"/>
            <a:chExt cx="4191000" cy="2590800"/>
          </a:xfrm>
        </p:grpSpPr>
        <p:sp>
          <p:nvSpPr>
            <p:cNvPr id="5" name="Rectangle 4">
              <a:extLst>
                <a:ext uri="{FF2B5EF4-FFF2-40B4-BE49-F238E27FC236}">
                  <a16:creationId xmlns:a16="http://schemas.microsoft.com/office/drawing/2014/main" id="{296B62E8-0C9A-517B-89A2-57AF48D114BD}"/>
                </a:ext>
              </a:extLst>
            </p:cNvPr>
            <p:cNvSpPr/>
            <p:nvPr/>
          </p:nvSpPr>
          <p:spPr bwMode="auto">
            <a:xfrm>
              <a:off x="6096000" y="16002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dirty="0">
                <a:latin typeface="Times New Roman" pitchFamily="18" charset="0"/>
              </a:endParaRPr>
            </a:p>
          </p:txBody>
        </p:sp>
        <p:sp>
          <p:nvSpPr>
            <p:cNvPr id="6" name="Rectangle 5">
              <a:extLst>
                <a:ext uri="{FF2B5EF4-FFF2-40B4-BE49-F238E27FC236}">
                  <a16:creationId xmlns:a16="http://schemas.microsoft.com/office/drawing/2014/main" id="{6B4EAF76-F352-CBC1-6A47-8420465330EC}"/>
                </a:ext>
              </a:extLst>
            </p:cNvPr>
            <p:cNvSpPr/>
            <p:nvPr/>
          </p:nvSpPr>
          <p:spPr bwMode="auto">
            <a:xfrm>
              <a:off x="6096000" y="19050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7" name="Rectangle 6">
              <a:extLst>
                <a:ext uri="{FF2B5EF4-FFF2-40B4-BE49-F238E27FC236}">
                  <a16:creationId xmlns:a16="http://schemas.microsoft.com/office/drawing/2014/main" id="{58C7EE40-1D5F-BB0E-CDEE-35FF4634859C}"/>
                </a:ext>
              </a:extLst>
            </p:cNvPr>
            <p:cNvSpPr/>
            <p:nvPr/>
          </p:nvSpPr>
          <p:spPr bwMode="auto">
            <a:xfrm>
              <a:off x="6096000" y="22098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8" name="Rectangle 7">
              <a:extLst>
                <a:ext uri="{FF2B5EF4-FFF2-40B4-BE49-F238E27FC236}">
                  <a16:creationId xmlns:a16="http://schemas.microsoft.com/office/drawing/2014/main" id="{6F311192-8326-9EA5-2804-3EBE1AFD2C1B}"/>
                </a:ext>
              </a:extLst>
            </p:cNvPr>
            <p:cNvSpPr/>
            <p:nvPr/>
          </p:nvSpPr>
          <p:spPr bwMode="auto">
            <a:xfrm>
              <a:off x="6096000" y="25146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9" name="Rectangle 8">
              <a:extLst>
                <a:ext uri="{FF2B5EF4-FFF2-40B4-BE49-F238E27FC236}">
                  <a16:creationId xmlns:a16="http://schemas.microsoft.com/office/drawing/2014/main" id="{2C673A6B-DE9C-71FF-49BC-FD8C9612A118}"/>
                </a:ext>
              </a:extLst>
            </p:cNvPr>
            <p:cNvSpPr/>
            <p:nvPr/>
          </p:nvSpPr>
          <p:spPr bwMode="auto">
            <a:xfrm>
              <a:off x="6096000" y="28194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10" name="Rectangle 9">
              <a:extLst>
                <a:ext uri="{FF2B5EF4-FFF2-40B4-BE49-F238E27FC236}">
                  <a16:creationId xmlns:a16="http://schemas.microsoft.com/office/drawing/2014/main" id="{0FC9EDDD-080A-0F41-56CE-6BC000236C87}"/>
                </a:ext>
              </a:extLst>
            </p:cNvPr>
            <p:cNvSpPr/>
            <p:nvPr/>
          </p:nvSpPr>
          <p:spPr bwMode="auto">
            <a:xfrm>
              <a:off x="6096000" y="31242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11" name="Rectangle 10">
              <a:extLst>
                <a:ext uri="{FF2B5EF4-FFF2-40B4-BE49-F238E27FC236}">
                  <a16:creationId xmlns:a16="http://schemas.microsoft.com/office/drawing/2014/main" id="{2F931E57-8C0C-42ED-C6EF-885C5F51DE3C}"/>
                </a:ext>
              </a:extLst>
            </p:cNvPr>
            <p:cNvSpPr/>
            <p:nvPr/>
          </p:nvSpPr>
          <p:spPr bwMode="auto">
            <a:xfrm>
              <a:off x="4648200" y="7620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sp>
          <p:nvSpPr>
            <p:cNvPr id="12" name="Rectangle 11">
              <a:extLst>
                <a:ext uri="{FF2B5EF4-FFF2-40B4-BE49-F238E27FC236}">
                  <a16:creationId xmlns:a16="http://schemas.microsoft.com/office/drawing/2014/main" id="{C7D7F6D4-E5ED-E48A-D31D-A636C7B44655}"/>
                </a:ext>
              </a:extLst>
            </p:cNvPr>
            <p:cNvSpPr/>
            <p:nvPr/>
          </p:nvSpPr>
          <p:spPr bwMode="auto">
            <a:xfrm>
              <a:off x="7543800" y="762000"/>
              <a:ext cx="1295400" cy="228600"/>
            </a:xfrm>
            <a:prstGeom prst="rect">
              <a:avLst/>
            </a:prstGeom>
            <a:solidFill>
              <a:srgbClr val="3333CC"/>
            </a:solidFill>
            <a:ln w="9525"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l" defTabSz="685800"/>
              <a:endParaRPr lang="en-US" sz="1800" b="1">
                <a:latin typeface="Times New Roman" pitchFamily="18" charset="0"/>
              </a:endParaRPr>
            </a:p>
          </p:txBody>
        </p:sp>
        <p:cxnSp>
          <p:nvCxnSpPr>
            <p:cNvPr id="13" name="Curved Connector 12">
              <a:extLst>
                <a:ext uri="{FF2B5EF4-FFF2-40B4-BE49-F238E27FC236}">
                  <a16:creationId xmlns:a16="http://schemas.microsoft.com/office/drawing/2014/main" id="{5B142262-1873-4A5A-0CB2-2E150DB3B9D4}"/>
                </a:ext>
              </a:extLst>
            </p:cNvPr>
            <p:cNvCxnSpPr/>
            <p:nvPr/>
          </p:nvCxnSpPr>
          <p:spPr bwMode="auto">
            <a:xfrm>
              <a:off x="6057900" y="876300"/>
              <a:ext cx="571500" cy="647700"/>
            </a:xfrm>
            <a:prstGeom prst="curvedConnector2">
              <a:avLst/>
            </a:prstGeom>
            <a:solidFill>
              <a:schemeClr val="accent1"/>
            </a:solidFill>
            <a:ln w="9525" cap="flat" cmpd="sng" algn="ctr">
              <a:solidFill>
                <a:schemeClr val="tx1"/>
              </a:solidFill>
              <a:prstDash val="solid"/>
              <a:round/>
              <a:headEnd type="none" w="med" len="med"/>
              <a:tailEnd type="arrow"/>
            </a:ln>
            <a:effectLst/>
          </p:spPr>
        </p:cxnSp>
        <p:cxnSp>
          <p:nvCxnSpPr>
            <p:cNvPr id="14" name="Curved Connector 13">
              <a:extLst>
                <a:ext uri="{FF2B5EF4-FFF2-40B4-BE49-F238E27FC236}">
                  <a16:creationId xmlns:a16="http://schemas.microsoft.com/office/drawing/2014/main" id="{CE76A929-C183-519D-3CCC-107C4B98A306}"/>
                </a:ext>
              </a:extLst>
            </p:cNvPr>
            <p:cNvCxnSpPr/>
            <p:nvPr/>
          </p:nvCxnSpPr>
          <p:spPr bwMode="auto">
            <a:xfrm rot="5400000" flipH="1" flipV="1">
              <a:off x="6743700" y="876300"/>
              <a:ext cx="647700" cy="723900"/>
            </a:xfrm>
            <a:prstGeom prst="curvedConnector2">
              <a:avLst/>
            </a:prstGeom>
            <a:solidFill>
              <a:schemeClr val="accent1"/>
            </a:solidFill>
            <a:ln w="9525" cap="flat" cmpd="sng" algn="ctr">
              <a:solidFill>
                <a:schemeClr val="tx1"/>
              </a:solidFill>
              <a:prstDash val="solid"/>
              <a:round/>
              <a:headEnd type="none" w="med" len="med"/>
              <a:tailEnd type="arrow"/>
            </a:ln>
            <a:effectLst/>
          </p:spPr>
        </p:cxnSp>
        <p:sp>
          <p:nvSpPr>
            <p:cNvPr id="15" name="TextBox 14">
              <a:extLst>
                <a:ext uri="{FF2B5EF4-FFF2-40B4-BE49-F238E27FC236}">
                  <a16:creationId xmlns:a16="http://schemas.microsoft.com/office/drawing/2014/main" id="{E0E811FB-70DC-AF3A-5C7D-F2628E08174C}"/>
                </a:ext>
              </a:extLst>
            </p:cNvPr>
            <p:cNvSpPr txBox="1"/>
            <p:nvPr/>
          </p:nvSpPr>
          <p:spPr>
            <a:xfrm>
              <a:off x="5099202" y="1066800"/>
              <a:ext cx="982748" cy="488338"/>
            </a:xfrm>
            <a:prstGeom prst="rect">
              <a:avLst/>
            </a:prstGeom>
            <a:noFill/>
          </p:spPr>
          <p:txBody>
            <a:bodyPr wrap="none" rtlCol="0">
              <a:spAutoFit/>
            </a:bodyPr>
            <a:lstStyle/>
            <a:p>
              <a:r>
                <a:rPr lang="en-US" sz="1500" dirty="0"/>
                <a:t>push</a:t>
              </a:r>
            </a:p>
          </p:txBody>
        </p:sp>
        <p:sp>
          <p:nvSpPr>
            <p:cNvPr id="16" name="TextBox 15">
              <a:extLst>
                <a:ext uri="{FF2B5EF4-FFF2-40B4-BE49-F238E27FC236}">
                  <a16:creationId xmlns:a16="http://schemas.microsoft.com/office/drawing/2014/main" id="{8090E61A-A8CB-B496-48F3-E0C021DEF66B}"/>
                </a:ext>
              </a:extLst>
            </p:cNvPr>
            <p:cNvSpPr txBox="1"/>
            <p:nvPr/>
          </p:nvSpPr>
          <p:spPr>
            <a:xfrm>
              <a:off x="7395043" y="1066800"/>
              <a:ext cx="826010" cy="488338"/>
            </a:xfrm>
            <a:prstGeom prst="rect">
              <a:avLst/>
            </a:prstGeom>
            <a:noFill/>
          </p:spPr>
          <p:txBody>
            <a:bodyPr wrap="none" rtlCol="0">
              <a:spAutoFit/>
            </a:bodyPr>
            <a:lstStyle/>
            <a:p>
              <a:r>
                <a:rPr lang="en-US" sz="1500" dirty="0"/>
                <a:t>pop</a:t>
              </a:r>
            </a:p>
          </p:txBody>
        </p:sp>
      </p:grpSp>
    </p:spTree>
    <p:extLst>
      <p:ext uri="{BB962C8B-B14F-4D97-AF65-F5344CB8AC3E}">
        <p14:creationId xmlns:p14="http://schemas.microsoft.com/office/powerpoint/2010/main" val="51639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BBD6-393F-C55E-5B1E-A70FECE39F96}"/>
              </a:ext>
            </a:extLst>
          </p:cNvPr>
          <p:cNvSpPr>
            <a:spLocks noGrp="1"/>
          </p:cNvSpPr>
          <p:nvPr>
            <p:ph type="title"/>
          </p:nvPr>
        </p:nvSpPr>
        <p:spPr/>
        <p:txBody>
          <a:bodyPr/>
          <a:lstStyle/>
          <a:p>
            <a:r>
              <a:rPr lang="en-US" dirty="0"/>
              <a:t>Use doubly linked list to implement a stack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DA6621-C134-C74B-D82A-A4D49F3EB0C9}"/>
                  </a:ext>
                </a:extLst>
              </p:cNvPr>
              <p:cNvSpPr>
                <a:spLocks noGrp="1"/>
              </p:cNvSpPr>
              <p:nvPr>
                <p:ph idx="1"/>
              </p:nvPr>
            </p:nvSpPr>
            <p:spPr/>
            <p:txBody>
              <a:bodyPr/>
              <a:lstStyle/>
              <a:p>
                <a:r>
                  <a:rPr lang="en-US" dirty="0"/>
                  <a:t>Store the elements of S in a linked list </a:t>
                </a:r>
                <a:r>
                  <a:rPr lang="en-US" i="1" dirty="0">
                    <a:solidFill>
                      <a:srgbClr val="FF0000"/>
                    </a:solidFill>
                  </a:rPr>
                  <a:t>L</a:t>
                </a:r>
              </a:p>
              <a:p>
                <a:r>
                  <a:rPr lang="en-US" dirty="0"/>
                  <a:t>push(</a:t>
                </a:r>
                <a:r>
                  <a:rPr lang="en-US" i="1" dirty="0"/>
                  <a:t>x</a:t>
                </a:r>
                <a:r>
                  <a:rPr lang="en-US" dirty="0"/>
                  <a:t>): insert a new element </a:t>
                </a:r>
                <a:r>
                  <a:rPr lang="en-US" i="1" dirty="0"/>
                  <a:t>x</a:t>
                </a:r>
                <a:r>
                  <a:rPr lang="en-US" dirty="0"/>
                  <a:t> at the end of </a:t>
                </a:r>
                <a:r>
                  <a:rPr lang="en-US" i="1" dirty="0"/>
                  <a:t>L</a:t>
                </a:r>
              </a:p>
              <a:p>
                <a:r>
                  <a:rPr lang="en-US" dirty="0"/>
                  <a:t>Pop: delete the </a:t>
                </a:r>
                <a:r>
                  <a:rPr lang="en-US" dirty="0">
                    <a:solidFill>
                      <a:srgbClr val="FF0000"/>
                    </a:solidFill>
                  </a:rPr>
                  <a:t>tail </a:t>
                </a:r>
                <a:r>
                  <a:rPr lang="en-US" dirty="0"/>
                  <a:t>node of </a:t>
                </a:r>
                <a:r>
                  <a:rPr lang="en-US" i="1" dirty="0"/>
                  <a:t>L</a:t>
                </a:r>
                <a:r>
                  <a:rPr lang="en-US" dirty="0"/>
                  <a:t> and return the element therein</a:t>
                </a:r>
              </a:p>
              <a:p>
                <a:r>
                  <a:rPr lang="en-US" dirty="0"/>
                  <a:t>At all times, keep track of a pointer to the tail node</a:t>
                </a:r>
              </a:p>
              <a:p>
                <a:pPr marL="122237" indent="0">
                  <a:buNone/>
                </a:pPr>
                <a:endParaRPr lang="en-US" dirty="0"/>
              </a:p>
              <a:p>
                <a:r>
                  <a:rPr lang="en-US" dirty="0"/>
                  <a:t>Space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p>
                <a:r>
                  <a:rPr lang="en-US" dirty="0"/>
                  <a:t>Push time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US" dirty="0"/>
              </a:p>
              <a:p>
                <a:r>
                  <a:rPr lang="en-US" dirty="0"/>
                  <a:t>Pop time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0DA6621-C134-C74B-D82A-A4D49F3EB0C9}"/>
                  </a:ext>
                </a:extLst>
              </p:cNvPr>
              <p:cNvSpPr>
                <a:spLocks noGrp="1" noRot="1" noChangeAspect="1" noMove="1" noResize="1" noEditPoints="1" noAdjustHandles="1" noChangeArrowheads="1" noChangeShapeType="1" noTextEdit="1"/>
              </p:cNvSpPr>
              <p:nvPr>
                <p:ph idx="1"/>
              </p:nvPr>
            </p:nvSpPr>
            <p:spPr>
              <a:blipFill>
                <a:blip r:embed="rId5"/>
                <a:stretch>
                  <a:fillRect t="-9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929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BBD6-393F-C55E-5B1E-A70FECE39F96}"/>
              </a:ext>
            </a:extLst>
          </p:cNvPr>
          <p:cNvSpPr>
            <a:spLocks noGrp="1"/>
          </p:cNvSpPr>
          <p:nvPr>
            <p:ph type="title"/>
          </p:nvPr>
        </p:nvSpPr>
        <p:spPr/>
        <p:txBody>
          <a:bodyPr/>
          <a:lstStyle/>
          <a:p>
            <a:r>
              <a:rPr lang="en-US" dirty="0"/>
              <a:t>Use doubly linked list to implement a Queue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DA6621-C134-C74B-D82A-A4D49F3EB0C9}"/>
                  </a:ext>
                </a:extLst>
              </p:cNvPr>
              <p:cNvSpPr>
                <a:spLocks noGrp="1"/>
              </p:cNvSpPr>
              <p:nvPr>
                <p:ph idx="1"/>
              </p:nvPr>
            </p:nvSpPr>
            <p:spPr/>
            <p:txBody>
              <a:bodyPr/>
              <a:lstStyle/>
              <a:p>
                <a:r>
                  <a:rPr lang="en-US" dirty="0"/>
                  <a:t>Store the elements of S in a linked list </a:t>
                </a:r>
                <a:r>
                  <a:rPr lang="en-US" i="1" dirty="0">
                    <a:solidFill>
                      <a:srgbClr val="FF0000"/>
                    </a:solidFill>
                  </a:rPr>
                  <a:t>L</a:t>
                </a:r>
              </a:p>
              <a:p>
                <a:r>
                  <a:rPr lang="en-US" dirty="0"/>
                  <a:t>Enqueue(</a:t>
                </a:r>
                <a:r>
                  <a:rPr lang="en-US" i="1" dirty="0"/>
                  <a:t>x</a:t>
                </a:r>
                <a:r>
                  <a:rPr lang="en-US" dirty="0"/>
                  <a:t>): insert a new element </a:t>
                </a:r>
                <a:r>
                  <a:rPr lang="en-US" i="1" dirty="0"/>
                  <a:t>x</a:t>
                </a:r>
                <a:r>
                  <a:rPr lang="en-US" dirty="0"/>
                  <a:t> at the end of </a:t>
                </a:r>
                <a:r>
                  <a:rPr lang="en-US" i="1" dirty="0"/>
                  <a:t>L</a:t>
                </a:r>
              </a:p>
              <a:p>
                <a:r>
                  <a:rPr lang="en-US" dirty="0"/>
                  <a:t>Dequeue: delete the </a:t>
                </a:r>
                <a:r>
                  <a:rPr lang="en-US" dirty="0">
                    <a:solidFill>
                      <a:srgbClr val="FF0000"/>
                    </a:solidFill>
                  </a:rPr>
                  <a:t>head </a:t>
                </a:r>
                <a:r>
                  <a:rPr lang="en-US" dirty="0"/>
                  <a:t>node of </a:t>
                </a:r>
                <a:r>
                  <a:rPr lang="en-US" i="1" dirty="0"/>
                  <a:t>L</a:t>
                </a:r>
                <a:r>
                  <a:rPr lang="en-US" dirty="0"/>
                  <a:t> and return the element therein</a:t>
                </a:r>
              </a:p>
              <a:p>
                <a:r>
                  <a:rPr lang="en-US" dirty="0"/>
                  <a:t>At all times, keep track of a pointer to the </a:t>
                </a:r>
                <a:r>
                  <a:rPr lang="en-US" dirty="0">
                    <a:solidFill>
                      <a:srgbClr val="FF0000"/>
                    </a:solidFill>
                  </a:rPr>
                  <a:t>head</a:t>
                </a:r>
                <a:r>
                  <a:rPr lang="en-US" dirty="0"/>
                  <a:t> and </a:t>
                </a:r>
                <a:r>
                  <a:rPr lang="en-US" dirty="0">
                    <a:solidFill>
                      <a:srgbClr val="FF0000"/>
                    </a:solidFill>
                  </a:rPr>
                  <a:t>tail</a:t>
                </a:r>
                <a:r>
                  <a:rPr lang="en-US" dirty="0"/>
                  <a:t> node</a:t>
                </a:r>
              </a:p>
              <a:p>
                <a:pPr marL="122237" indent="0">
                  <a:buNone/>
                </a:pPr>
                <a:endParaRPr lang="en-US" dirty="0"/>
              </a:p>
              <a:p>
                <a:r>
                  <a:rPr lang="en-US" dirty="0"/>
                  <a:t>Space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p>
                <a:r>
                  <a:rPr lang="en-US" dirty="0"/>
                  <a:t>Push time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US" dirty="0"/>
              </a:p>
              <a:p>
                <a:r>
                  <a:rPr lang="en-US" dirty="0"/>
                  <a:t>Pop time complexity</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0DA6621-C134-C74B-D82A-A4D49F3EB0C9}"/>
                  </a:ext>
                </a:extLst>
              </p:cNvPr>
              <p:cNvSpPr>
                <a:spLocks noGrp="1" noRot="1" noChangeAspect="1" noMove="1" noResize="1" noEditPoints="1" noAdjustHandles="1" noChangeArrowheads="1" noChangeShapeType="1" noTextEdit="1"/>
              </p:cNvSpPr>
              <p:nvPr>
                <p:ph idx="1"/>
              </p:nvPr>
            </p:nvSpPr>
            <p:spPr>
              <a:blipFill>
                <a:blip r:embed="rId6"/>
                <a:stretch>
                  <a:fillRect t="-9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86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BC7B-BFFA-B71E-F9FA-6347EA3267CB}"/>
              </a:ext>
            </a:extLst>
          </p:cNvPr>
          <p:cNvSpPr>
            <a:spLocks noGrp="1"/>
          </p:cNvSpPr>
          <p:nvPr>
            <p:ph type="title"/>
          </p:nvPr>
        </p:nvSpPr>
        <p:spPr/>
        <p:txBody>
          <a:bodyPr/>
          <a:lstStyle/>
          <a:p>
            <a:r>
              <a:rPr lang="en-US" dirty="0"/>
              <a:t>Topics in this lectures</a:t>
            </a:r>
          </a:p>
        </p:txBody>
      </p:sp>
      <p:sp>
        <p:nvSpPr>
          <p:cNvPr id="3" name="Content Placeholder 2">
            <a:extLst>
              <a:ext uri="{FF2B5EF4-FFF2-40B4-BE49-F238E27FC236}">
                <a16:creationId xmlns:a16="http://schemas.microsoft.com/office/drawing/2014/main" id="{59185832-59FA-1515-DF0A-AB7016AABE93}"/>
              </a:ext>
            </a:extLst>
          </p:cNvPr>
          <p:cNvSpPr>
            <a:spLocks noGrp="1"/>
          </p:cNvSpPr>
          <p:nvPr>
            <p:ph idx="1"/>
          </p:nvPr>
        </p:nvSpPr>
        <p:spPr/>
        <p:txBody>
          <a:bodyPr/>
          <a:lstStyle/>
          <a:p>
            <a:r>
              <a:rPr lang="en-US" dirty="0"/>
              <a:t>List ADT</a:t>
            </a:r>
          </a:p>
          <a:p>
            <a:r>
              <a:rPr lang="en-US" dirty="0"/>
              <a:t>Linked list data structures</a:t>
            </a:r>
          </a:p>
          <a:p>
            <a:pPr lvl="1"/>
            <a:r>
              <a:rPr lang="en-US" dirty="0"/>
              <a:t>Doubly linked </a:t>
            </a:r>
          </a:p>
          <a:p>
            <a:r>
              <a:rPr lang="en-US" dirty="0"/>
              <a:t>Implement stacks and queues with linked lists</a:t>
            </a:r>
          </a:p>
        </p:txBody>
      </p:sp>
    </p:spTree>
    <p:extLst>
      <p:ext uri="{BB962C8B-B14F-4D97-AF65-F5344CB8AC3E}">
        <p14:creationId xmlns:p14="http://schemas.microsoft.com/office/powerpoint/2010/main" val="198947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latin typeface="Arial" charset="0"/>
                <a:cs typeface="Arial" charset="0"/>
              </a:rPr>
              <a:t>List ADT</a:t>
            </a:r>
          </a:p>
        </p:txBody>
      </p:sp>
      <p:sp>
        <p:nvSpPr>
          <p:cNvPr id="6147" name="Rectangle 3"/>
          <p:cNvSpPr>
            <a:spLocks noGrp="1" noChangeArrowheads="1"/>
          </p:cNvSpPr>
          <p:nvPr>
            <p:ph type="body" idx="1"/>
          </p:nvPr>
        </p:nvSpPr>
        <p:spPr/>
        <p:txBody>
          <a:bodyPr/>
          <a:lstStyle/>
          <a:p>
            <a:pPr>
              <a:buFont typeface="Arial" charset="0"/>
              <a:buNone/>
            </a:pPr>
            <a:r>
              <a:rPr lang="en-US" altLang="en-US">
                <a:latin typeface="Arial" charset="0"/>
                <a:cs typeface="Arial" charset="0"/>
              </a:rPr>
              <a:t>	An Abstract List (or List ADT) is linearly ordered data where the programmer explicitly defines the ordering</a:t>
            </a:r>
          </a:p>
          <a:p>
            <a:pPr>
              <a:buFont typeface="Arial" charset="0"/>
              <a:buNone/>
            </a:pPr>
            <a:endParaRPr lang="en-US" altLang="en-US">
              <a:latin typeface="Arial" charset="0"/>
              <a:cs typeface="Arial" charset="0"/>
            </a:endParaRPr>
          </a:p>
          <a:p>
            <a:pPr>
              <a:buFont typeface="Arial" charset="0"/>
              <a:buNone/>
            </a:pPr>
            <a:r>
              <a:rPr lang="en-US" altLang="en-US">
                <a:latin typeface="Arial" charset="0"/>
                <a:cs typeface="Arial" charset="0"/>
              </a:rPr>
              <a:t>	We will look at the most common operations that are usually </a:t>
            </a:r>
          </a:p>
          <a:p>
            <a:pPr lvl="1"/>
            <a:r>
              <a:rPr lang="en-US" altLang="en-US">
                <a:latin typeface="Arial" charset="0"/>
                <a:cs typeface="Arial" charset="0"/>
              </a:rPr>
              <a:t>The most obvious implementation is to use either an array or linked list</a:t>
            </a:r>
          </a:p>
          <a:p>
            <a:pPr lvl="1"/>
            <a:r>
              <a:rPr lang="en-US" altLang="en-US">
                <a:latin typeface="Arial" charset="0"/>
                <a:cs typeface="Arial" charset="0"/>
              </a:rPr>
              <a:t>These are, however, not always the most optimal</a:t>
            </a:r>
          </a:p>
        </p:txBody>
      </p:sp>
    </p:spTree>
    <p:extLst>
      <p:ext uri="{BB962C8B-B14F-4D97-AF65-F5344CB8AC3E}">
        <p14:creationId xmlns:p14="http://schemas.microsoft.com/office/powerpoint/2010/main" val="19648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latin typeface="Arial" charset="0"/>
                <a:cs typeface="Arial" charset="0"/>
              </a:rPr>
              <a:t>Operations</a:t>
            </a:r>
          </a:p>
        </p:txBody>
      </p:sp>
      <p:sp>
        <p:nvSpPr>
          <p:cNvPr id="717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Operations at the </a:t>
            </a:r>
            <a:r>
              <a:rPr lang="en-US" altLang="en-US" i="1" dirty="0" err="1">
                <a:latin typeface="Times New Roman" pitchFamily="18" charset="0"/>
                <a:cs typeface="Times New Roman" pitchFamily="18" charset="0"/>
              </a:rPr>
              <a:t>k</a:t>
            </a:r>
            <a:r>
              <a:rPr lang="en-US" altLang="en-US" baseline="30000" dirty="0" err="1">
                <a:latin typeface="Arial" charset="0"/>
                <a:cs typeface="Arial" charset="0"/>
              </a:rPr>
              <a:t>th</a:t>
            </a:r>
            <a:r>
              <a:rPr lang="en-US" altLang="en-US" dirty="0">
                <a:latin typeface="Arial" charset="0"/>
                <a:cs typeface="Arial" charset="0"/>
              </a:rPr>
              <a:t> entry of the list include:</a:t>
            </a:r>
          </a:p>
          <a:p>
            <a:pPr>
              <a:buFont typeface="Arial" charset="0"/>
              <a:buNone/>
            </a:pPr>
            <a:endParaRPr lang="en-US" altLang="en-US" dirty="0">
              <a:latin typeface="Arial" charset="0"/>
              <a:cs typeface="Arial" charset="0"/>
            </a:endParaRPr>
          </a:p>
          <a:p>
            <a:pPr lvl="1">
              <a:buFont typeface="Arial" charset="0"/>
              <a:buNone/>
            </a:pPr>
            <a:r>
              <a:rPr lang="en-US" altLang="en-US" dirty="0">
                <a:latin typeface="Arial" charset="0"/>
                <a:cs typeface="Arial" charset="0"/>
              </a:rPr>
              <a:t>	   Access to the object                              Erasing an object</a:t>
            </a:r>
          </a:p>
          <a:p>
            <a:pPr lvl="1"/>
            <a:endParaRPr lang="en-US" altLang="en-US" dirty="0">
              <a:latin typeface="Arial" charset="0"/>
              <a:cs typeface="Arial" charset="0"/>
            </a:endParaRPr>
          </a:p>
          <a:p>
            <a:pPr lvl="1">
              <a:buFont typeface="Arial" charset="0"/>
              <a:buNone/>
            </a:pPr>
            <a:endParaRPr lang="en-US" altLang="en-US" dirty="0">
              <a:latin typeface="Arial" charset="0"/>
              <a:cs typeface="Arial" charset="0"/>
            </a:endParaRPr>
          </a:p>
          <a:p>
            <a:pPr lvl="1">
              <a:buFont typeface="Arial" charset="0"/>
              <a:buNone/>
            </a:pPr>
            <a:endParaRPr lang="en-US" altLang="en-US" dirty="0">
              <a:latin typeface="Arial" charset="0"/>
              <a:cs typeface="Arial" charset="0"/>
            </a:endParaRPr>
          </a:p>
          <a:p>
            <a:pPr lvl="1">
              <a:buFont typeface="Arial" charset="0"/>
              <a:buNone/>
            </a:pPr>
            <a:r>
              <a:rPr lang="en-US" altLang="en-US" dirty="0">
                <a:latin typeface="Arial" charset="0"/>
                <a:cs typeface="Arial" charset="0"/>
              </a:rPr>
              <a:t>	Insertion of a new object                       Replacement of the object</a:t>
            </a:r>
          </a:p>
        </p:txBody>
      </p:sp>
      <p:pic>
        <p:nvPicPr>
          <p:cNvPr id="7172" name="Picture 4" descr="C:\Users\dwharder\Desktop\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2" y="2034779"/>
            <a:ext cx="1023938"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Users\dwharder\Desktop\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2" y="3032523"/>
            <a:ext cx="1023938"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Users\dwharder\Desktop\r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034779"/>
            <a:ext cx="1023938"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Users\dwharder\Desktop\r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3088481"/>
            <a:ext cx="10239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8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latin typeface="Arial" charset="0"/>
                <a:cs typeface="Arial" charset="0"/>
              </a:rPr>
              <a:t>Operations</a:t>
            </a:r>
          </a:p>
        </p:txBody>
      </p:sp>
      <p:sp>
        <p:nvSpPr>
          <p:cNvPr id="819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Given access to the </a:t>
            </a:r>
            <a:r>
              <a:rPr lang="en-US" altLang="en-US" i="1" dirty="0">
                <a:latin typeface="Times New Roman" pitchFamily="18" charset="0"/>
                <a:cs typeface="Times New Roman" pitchFamily="18" charset="0"/>
              </a:rPr>
              <a:t>k</a:t>
            </a:r>
            <a:r>
              <a:rPr lang="en-US" altLang="en-US" baseline="30000" dirty="0">
                <a:latin typeface="Arial" charset="0"/>
                <a:cs typeface="Arial" charset="0"/>
              </a:rPr>
              <a:t>th</a:t>
            </a:r>
            <a:r>
              <a:rPr lang="en-US" altLang="en-US" dirty="0">
                <a:latin typeface="Arial" charset="0"/>
                <a:cs typeface="Arial" charset="0"/>
              </a:rPr>
              <a:t> object, gain access to either the previous or next object</a:t>
            </a:r>
          </a:p>
          <a:p>
            <a:endParaRPr lang="en-US" altLang="en-US" dirty="0">
              <a:latin typeface="Arial" charset="0"/>
              <a:cs typeface="Arial" charset="0"/>
            </a:endParaRPr>
          </a:p>
          <a:p>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Given two abstract lists, we may want to</a:t>
            </a:r>
          </a:p>
          <a:p>
            <a:pPr lvl="1"/>
            <a:r>
              <a:rPr lang="en-US" altLang="en-US" dirty="0">
                <a:latin typeface="Arial" charset="0"/>
                <a:cs typeface="Arial" charset="0"/>
              </a:rPr>
              <a:t>Concatenate the two lists</a:t>
            </a:r>
          </a:p>
          <a:p>
            <a:pPr lvl="1"/>
            <a:r>
              <a:rPr lang="en-US" altLang="en-US" dirty="0">
                <a:latin typeface="Arial" charset="0"/>
                <a:cs typeface="Arial" charset="0"/>
              </a:rPr>
              <a:t>Determine if one is a sub-list of the other</a:t>
            </a:r>
          </a:p>
          <a:p>
            <a:endParaRPr lang="en-US" altLang="en-US" dirty="0">
              <a:latin typeface="Arial" charset="0"/>
              <a:cs typeface="Arial" charset="0"/>
            </a:endParaRPr>
          </a:p>
          <a:p>
            <a:endParaRPr lang="en-US" altLang="en-US" dirty="0">
              <a:solidFill>
                <a:schemeClr val="bg2"/>
              </a:solidFill>
              <a:latin typeface="Arial" charset="0"/>
              <a:cs typeface="Arial" charset="0"/>
            </a:endParaRPr>
          </a:p>
        </p:txBody>
      </p:sp>
      <p:pic>
        <p:nvPicPr>
          <p:cNvPr id="8196" name="Picture 8" descr="C:\Users\dwharder\Desktop\r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641" y="1928813"/>
            <a:ext cx="1023938"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49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latin typeface="Arial" charset="0"/>
                <a:cs typeface="Arial" charset="0"/>
              </a:rPr>
              <a:t>Locations and run times</a:t>
            </a:r>
          </a:p>
        </p:txBody>
      </p:sp>
      <p:sp>
        <p:nvSpPr>
          <p:cNvPr id="921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most obvious data structures for implementing an abstract list are arrays and linked lists</a:t>
            </a:r>
          </a:p>
          <a:p>
            <a:pPr lvl="1"/>
            <a:r>
              <a:rPr lang="en-US" altLang="en-US" dirty="0">
                <a:latin typeface="Arial" charset="0"/>
                <a:cs typeface="Arial" charset="0"/>
              </a:rPr>
              <a:t>We will review the run time operations on these structures</a:t>
            </a:r>
          </a:p>
          <a:p>
            <a:pPr lvl="1"/>
            <a:endParaRPr lang="en-US" altLang="en-US" dirty="0">
              <a:latin typeface="Arial" charset="0"/>
              <a:cs typeface="Arial" charset="0"/>
            </a:endParaRPr>
          </a:p>
          <a:p>
            <a:pPr marL="272654" indent="-272654">
              <a:buNone/>
            </a:pPr>
            <a:r>
              <a:rPr lang="en-US" altLang="en-US" dirty="0">
                <a:latin typeface="Arial" charset="0"/>
                <a:cs typeface="Arial" charset="0"/>
              </a:rPr>
              <a:t>	</a:t>
            </a:r>
            <a:r>
              <a:rPr lang="en-CA" altLang="en-US" dirty="0">
                <a:latin typeface="Arial" charset="0"/>
                <a:cs typeface="Arial" charset="0"/>
              </a:rPr>
              <a:t>We will consider the amount of time required to perform actions such as finding, inserting new entries before or after, or erasing entries at</a:t>
            </a:r>
          </a:p>
          <a:p>
            <a:pPr lvl="1"/>
            <a:r>
              <a:rPr lang="en-CA" altLang="en-US" dirty="0">
                <a:latin typeface="Arial" charset="0"/>
                <a:cs typeface="Arial" charset="0"/>
              </a:rPr>
              <a:t>the first location (the </a:t>
            </a:r>
            <a:r>
              <a:rPr lang="en-CA" altLang="en-US" i="1" dirty="0">
                <a:latin typeface="Arial" charset="0"/>
                <a:cs typeface="Arial" charset="0"/>
              </a:rPr>
              <a:t>front</a:t>
            </a:r>
            <a:r>
              <a:rPr lang="en-CA" altLang="en-US" dirty="0">
                <a:latin typeface="Arial" charset="0"/>
                <a:cs typeface="Arial" charset="0"/>
              </a:rPr>
              <a:t>)</a:t>
            </a:r>
          </a:p>
          <a:p>
            <a:pPr lvl="1"/>
            <a:r>
              <a:rPr lang="en-CA" altLang="en-US" dirty="0">
                <a:latin typeface="Arial" charset="0"/>
                <a:cs typeface="Arial" charset="0"/>
              </a:rPr>
              <a:t>an arbitrary (</a:t>
            </a:r>
            <a:r>
              <a:rPr lang="en-CA" altLang="en-US" i="1" dirty="0">
                <a:latin typeface="Times New Roman" panose="02020603050405020304" pitchFamily="18" charset="0"/>
                <a:cs typeface="Times New Roman" panose="02020603050405020304" pitchFamily="18" charset="0"/>
              </a:rPr>
              <a:t>k</a:t>
            </a:r>
            <a:r>
              <a:rPr lang="en-CA" altLang="en-US" baseline="30000" dirty="0">
                <a:latin typeface="Arial" charset="0"/>
                <a:cs typeface="Arial" charset="0"/>
              </a:rPr>
              <a:t>th</a:t>
            </a:r>
            <a:r>
              <a:rPr lang="en-CA" altLang="en-US" dirty="0">
                <a:latin typeface="Arial" charset="0"/>
                <a:cs typeface="Arial" charset="0"/>
              </a:rPr>
              <a:t>) location</a:t>
            </a:r>
          </a:p>
          <a:p>
            <a:pPr lvl="1"/>
            <a:r>
              <a:rPr lang="en-CA" altLang="en-US" dirty="0">
                <a:latin typeface="Arial" charset="0"/>
                <a:cs typeface="Arial" charset="0"/>
              </a:rPr>
              <a:t>the last location (the </a:t>
            </a:r>
            <a:r>
              <a:rPr lang="en-CA" altLang="en-US" i="1" dirty="0">
                <a:latin typeface="Arial" charset="0"/>
                <a:cs typeface="Arial" charset="0"/>
              </a:rPr>
              <a:t>back</a:t>
            </a:r>
            <a:r>
              <a:rPr lang="en-CA" altLang="en-US" dirty="0">
                <a:latin typeface="Arial" charset="0"/>
                <a:cs typeface="Arial" charset="0"/>
              </a:rPr>
              <a:t> or </a:t>
            </a:r>
            <a:r>
              <a:rPr lang="en-CA" altLang="en-US" i="1" dirty="0">
                <a:latin typeface="Times New Roman" panose="02020603050405020304" pitchFamily="18" charset="0"/>
                <a:cs typeface="Times New Roman" panose="02020603050405020304" pitchFamily="18" charset="0"/>
              </a:rPr>
              <a:t>n</a:t>
            </a:r>
            <a:r>
              <a:rPr lang="en-CA" altLang="en-US" baseline="30000" dirty="0">
                <a:latin typeface="Arial" charset="0"/>
                <a:cs typeface="Arial" charset="0"/>
              </a:rPr>
              <a:t>th</a:t>
            </a:r>
            <a:r>
              <a:rPr lang="en-CA" altLang="en-US" dirty="0">
                <a:latin typeface="Arial" charset="0"/>
                <a:cs typeface="Arial" charset="0"/>
              </a:rPr>
              <a:t>)</a:t>
            </a:r>
            <a:endParaRPr lang="en-US" altLang="en-US" dirty="0">
              <a:latin typeface="Arial" charset="0"/>
              <a:cs typeface="Arial" charset="0"/>
            </a:endParaRPr>
          </a:p>
          <a:p>
            <a:pPr marL="0" indent="0">
              <a:buNone/>
            </a:pPr>
            <a:endParaRPr lang="en-CA" altLang="en-US" dirty="0">
              <a:latin typeface="Arial" charset="0"/>
              <a:cs typeface="Arial" charset="0"/>
            </a:endParaRPr>
          </a:p>
          <a:p>
            <a:pPr marL="272654" indent="-272654">
              <a:buNone/>
            </a:pPr>
            <a:r>
              <a:rPr lang="en-CA" altLang="en-US" dirty="0">
                <a:latin typeface="Arial" charset="0"/>
                <a:cs typeface="Arial" charset="0"/>
              </a:rPr>
              <a:t>	The run times will be </a:t>
            </a:r>
            <a:r>
              <a:rPr lang="en-CA" dirty="0">
                <a:solidFill>
                  <a:srgbClr val="000000"/>
                </a:solidFill>
                <a:latin typeface="Symbol"/>
                <a:ea typeface="Calibri"/>
                <a:cs typeface="Times New Roman"/>
              </a:rPr>
              <a:t>Q</a:t>
            </a:r>
            <a:r>
              <a:rPr lang="en-US" dirty="0">
                <a:solidFill>
                  <a:srgbClr val="000000"/>
                </a:solidFill>
                <a:latin typeface="Times New Roman"/>
                <a:ea typeface="Calibri"/>
                <a:cs typeface="Arial"/>
              </a:rPr>
              <a:t>(1), O(</a:t>
            </a:r>
            <a:r>
              <a:rPr lang="en-US" i="1" dirty="0">
                <a:solidFill>
                  <a:srgbClr val="000000"/>
                </a:solidFill>
                <a:latin typeface="Times New Roman"/>
                <a:ea typeface="Calibri"/>
                <a:cs typeface="Arial"/>
              </a:rPr>
              <a:t>n</a:t>
            </a:r>
            <a:r>
              <a:rPr lang="en-US" dirty="0">
                <a:solidFill>
                  <a:srgbClr val="000000"/>
                </a:solidFill>
                <a:latin typeface="Times New Roman"/>
                <a:ea typeface="Calibri"/>
                <a:cs typeface="Arial"/>
              </a:rPr>
              <a:t>)</a:t>
            </a:r>
            <a:r>
              <a:rPr lang="en-US" dirty="0">
                <a:latin typeface="Times New Roman"/>
                <a:ea typeface="Calibri"/>
              </a:rPr>
              <a:t> </a:t>
            </a:r>
            <a:r>
              <a:rPr lang="en-CA" dirty="0">
                <a:latin typeface="Times New Roman"/>
                <a:ea typeface="Calibri"/>
              </a:rPr>
              <a:t>or </a:t>
            </a:r>
            <a:r>
              <a:rPr lang="en-CA" dirty="0">
                <a:solidFill>
                  <a:srgbClr val="000000"/>
                </a:solidFill>
                <a:latin typeface="Symbol"/>
                <a:ea typeface="Calibri"/>
                <a:cs typeface="Times New Roman"/>
              </a:rPr>
              <a:t>Q</a:t>
            </a:r>
            <a:r>
              <a:rPr lang="en-US" dirty="0">
                <a:solidFill>
                  <a:srgbClr val="000000"/>
                </a:solidFill>
                <a:latin typeface="Times New Roman"/>
                <a:ea typeface="Calibri"/>
                <a:cs typeface="Arial"/>
              </a:rPr>
              <a:t>(</a:t>
            </a:r>
            <a:r>
              <a:rPr lang="en-US" i="1" dirty="0">
                <a:solidFill>
                  <a:srgbClr val="000000"/>
                </a:solidFill>
                <a:latin typeface="Times New Roman"/>
                <a:ea typeface="Calibri"/>
                <a:cs typeface="Arial"/>
              </a:rPr>
              <a:t>n</a:t>
            </a:r>
            <a:r>
              <a:rPr lang="en-US" dirty="0">
                <a:solidFill>
                  <a:srgbClr val="000000"/>
                </a:solidFill>
                <a:latin typeface="Times New Roman"/>
                <a:ea typeface="Calibri"/>
                <a:cs typeface="Arial"/>
              </a:rPr>
              <a:t>)</a:t>
            </a:r>
            <a:endParaRPr lang="en-US" altLang="en-US" dirty="0">
              <a:latin typeface="Arial" charset="0"/>
              <a:cs typeface="Arial" charset="0"/>
            </a:endParaRPr>
          </a:p>
        </p:txBody>
      </p:sp>
    </p:spTree>
    <p:extLst>
      <p:ext uri="{BB962C8B-B14F-4D97-AF65-F5344CB8AC3E}">
        <p14:creationId xmlns:p14="http://schemas.microsoft.com/office/powerpoint/2010/main" val="20014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DC71-6D21-CF80-22B0-E4C597213A06}"/>
              </a:ext>
            </a:extLst>
          </p:cNvPr>
          <p:cNvSpPr>
            <a:spLocks noGrp="1"/>
          </p:cNvSpPr>
          <p:nvPr>
            <p:ph type="title"/>
          </p:nvPr>
        </p:nvSpPr>
        <p:spPr/>
        <p:txBody>
          <a:bodyPr/>
          <a:lstStyle/>
          <a:p>
            <a:r>
              <a:rPr lang="en-US" dirty="0"/>
              <a:t>Doubly linked list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99EF41-698B-570B-D2BC-CB2B29BE9CC7}"/>
                  </a:ext>
                </a:extLst>
              </p:cNvPr>
              <p:cNvSpPr>
                <a:spLocks noGrp="1"/>
              </p:cNvSpPr>
              <p:nvPr>
                <p:ph idx="1"/>
              </p:nvPr>
            </p:nvSpPr>
            <p:spPr/>
            <p:txBody>
              <a:bodyPr/>
              <a:lstStyle/>
              <a:p>
                <a:r>
                  <a:rPr lang="en-US" dirty="0"/>
                  <a:t>A </a:t>
                </a:r>
                <a:r>
                  <a:rPr lang="en-US" dirty="0">
                    <a:solidFill>
                      <a:srgbClr val="0070C0"/>
                    </a:solidFill>
                  </a:rPr>
                  <a:t>doubly linked list </a:t>
                </a:r>
                <a:r>
                  <a:rPr lang="en-US" dirty="0"/>
                  <a:t>is a </a:t>
                </a:r>
                <a:r>
                  <a:rPr lang="en-US" dirty="0">
                    <a:solidFill>
                      <a:srgbClr val="0070C0"/>
                    </a:solidFill>
                  </a:rPr>
                  <a:t>sequence</a:t>
                </a:r>
                <a:r>
                  <a:rPr lang="en-US" dirty="0"/>
                  <a:t> of </a:t>
                </a:r>
                <a:r>
                  <a:rPr lang="en-US" dirty="0">
                    <a:solidFill>
                      <a:srgbClr val="0070C0"/>
                    </a:solidFill>
                  </a:rPr>
                  <a:t>nodes</a:t>
                </a:r>
                <a:r>
                  <a:rPr lang="en-US" dirty="0"/>
                  <a:t> where</a:t>
                </a:r>
              </a:p>
              <a:p>
                <a:pPr lvl="1"/>
                <a:r>
                  <a:rPr lang="en-US" dirty="0"/>
                  <a:t>Each node contain an attribute </a:t>
                </a:r>
                <a:r>
                  <a:rPr lang="en-US" i="1" dirty="0">
                    <a:solidFill>
                      <a:srgbClr val="0070C0"/>
                    </a:solidFill>
                  </a:rPr>
                  <a:t>key</a:t>
                </a:r>
                <a:r>
                  <a:rPr lang="en-US" dirty="0"/>
                  <a:t>: the data to be stored</a:t>
                </a:r>
                <a:endParaRPr lang="en-US" i="1" dirty="0">
                  <a:solidFill>
                    <a:srgbClr val="0070C0"/>
                  </a:solidFill>
                </a:endParaRPr>
              </a:p>
              <a:p>
                <a:pPr lvl="1"/>
                <a:r>
                  <a:rPr lang="en-US" dirty="0"/>
                  <a:t>A pointer attribute </a:t>
                </a:r>
                <a:r>
                  <a:rPr lang="en-US" i="1" dirty="0">
                    <a:solidFill>
                      <a:srgbClr val="0070C0"/>
                    </a:solidFill>
                  </a:rPr>
                  <a:t>next</a:t>
                </a:r>
              </a:p>
              <a:p>
                <a:pPr lvl="1"/>
                <a:r>
                  <a:rPr lang="en-US" dirty="0"/>
                  <a:t>A pointer attribute </a:t>
                </a:r>
                <a:r>
                  <a:rPr lang="en-US" i="1" dirty="0" err="1">
                    <a:solidFill>
                      <a:srgbClr val="0070C0"/>
                    </a:solidFill>
                  </a:rPr>
                  <a:t>prev</a:t>
                </a:r>
                <a:endParaRPr lang="en-US" i="1" dirty="0">
                  <a:solidFill>
                    <a:srgbClr val="0070C0"/>
                  </a:solidFill>
                </a:endParaRPr>
              </a:p>
              <a:p>
                <a:r>
                  <a:rPr lang="en-US" dirty="0"/>
                  <a:t>We call the first node </a:t>
                </a:r>
                <a:r>
                  <a:rPr lang="en-US" dirty="0">
                    <a:solidFill>
                      <a:srgbClr val="0070C0"/>
                    </a:solidFill>
                  </a:rPr>
                  <a:t>head</a:t>
                </a:r>
                <a:r>
                  <a:rPr lang="en-US" dirty="0"/>
                  <a:t> or front and the last </a:t>
                </a:r>
                <a:r>
                  <a:rPr lang="en-US" dirty="0">
                    <a:solidFill>
                      <a:srgbClr val="0070C0"/>
                    </a:solidFill>
                  </a:rPr>
                  <a:t>tail</a:t>
                </a:r>
                <a:r>
                  <a:rPr lang="en-US" dirty="0"/>
                  <a:t> or back</a:t>
                </a:r>
              </a:p>
              <a:p>
                <a:pPr lvl="1"/>
                <a:r>
                  <a:rPr lang="en-US" dirty="0"/>
                  <a:t>The linked list struct contains the pointers to the head and tail</a:t>
                </a:r>
              </a:p>
              <a:p>
                <a:r>
                  <a:rPr lang="en-US" dirty="0"/>
                  <a:t>Each pointer is an </a:t>
                </a:r>
                <a:r>
                  <a:rPr lang="en-US" i="1" dirty="0">
                    <a:solidFill>
                      <a:srgbClr val="0070C0"/>
                    </a:solidFill>
                  </a:rPr>
                  <a:t>address</a:t>
                </a:r>
                <a:r>
                  <a:rPr lang="en-US" dirty="0"/>
                  <a:t> to the target</a:t>
                </a:r>
              </a:p>
              <a:p>
                <a:pPr lvl="1"/>
                <a:r>
                  <a:rPr lang="en-US" dirty="0"/>
                  <a:t>NULL or NIL address means the node does not exist</a:t>
                </a:r>
              </a:p>
              <a:p>
                <a:r>
                  <a:rPr lang="en-US" dirty="0"/>
                  <a:t>How many memory do we need for a doubly linked list?</a:t>
                </a:r>
              </a:p>
              <a:p>
                <a:pPr lvl="1"/>
                <a:r>
                  <a:rPr lang="en-US" dirty="0" err="1"/>
                  <a:t>sizeof</a:t>
                </a:r>
                <a:r>
                  <a:rPr lang="en-US" dirty="0"/>
                  <a:t>(Node) = 2w + </a:t>
                </a:r>
                <a:r>
                  <a:rPr lang="en-US" dirty="0" err="1"/>
                  <a:t>sizeof</a:t>
                </a:r>
                <a:r>
                  <a:rPr lang="en-US" dirty="0"/>
                  <a:t>(key)</a:t>
                </a:r>
              </a:p>
              <a:p>
                <a:pPr lvl="1"/>
                <a:r>
                  <a:rPr lang="en-US" dirty="0" err="1"/>
                  <a:t>sizeof</a:t>
                </a:r>
                <a:r>
                  <a:rPr lang="en-US" dirty="0"/>
                  <a:t>(LinkedList) = n*</a:t>
                </a:r>
                <a:r>
                  <a:rPr lang="en-US" dirty="0" err="1"/>
                  <a:t>sizeof</a:t>
                </a:r>
                <a:r>
                  <a:rPr lang="en-US" dirty="0"/>
                  <a:t>(Node) + 2w</a:t>
                </a:r>
              </a:p>
              <a:p>
                <a:pPr lvl="1"/>
                <a14:m>
                  <m:oMathPara xmlns:m="http://schemas.openxmlformats.org/officeDocument/2006/math">
                    <m:oMathParaPr>
                      <m:jc m:val="left"/>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D99EF41-698B-570B-D2BC-CB2B29BE9CC7}"/>
                  </a:ext>
                </a:extLst>
              </p:cNvPr>
              <p:cNvSpPr>
                <a:spLocks noGrp="1" noRot="1" noChangeAspect="1" noMove="1" noResize="1" noEditPoints="1" noAdjustHandles="1" noChangeArrowheads="1" noChangeShapeType="1" noTextEdit="1"/>
              </p:cNvSpPr>
              <p:nvPr>
                <p:ph idx="1"/>
              </p:nvPr>
            </p:nvSpPr>
            <p:spPr>
              <a:blipFill>
                <a:blip r:embed="rId5"/>
                <a:stretch>
                  <a:fillRect t="-949" b="-1075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114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B7FB-6141-6CDF-BE39-C74D20D91660}"/>
              </a:ext>
            </a:extLst>
          </p:cNvPr>
          <p:cNvSpPr>
            <a:spLocks noGrp="1"/>
          </p:cNvSpPr>
          <p:nvPr>
            <p:ph type="title"/>
          </p:nvPr>
        </p:nvSpPr>
        <p:spPr/>
        <p:txBody>
          <a:bodyPr/>
          <a:lstStyle/>
          <a:p>
            <a:r>
              <a:rPr lang="en-US" dirty="0"/>
              <a:t>Examples of doubly linked list</a:t>
            </a:r>
          </a:p>
        </p:txBody>
      </p:sp>
      <p:pic>
        <p:nvPicPr>
          <p:cNvPr id="4" name="Picture 3">
            <a:extLst>
              <a:ext uri="{FF2B5EF4-FFF2-40B4-BE49-F238E27FC236}">
                <a16:creationId xmlns:a16="http://schemas.microsoft.com/office/drawing/2014/main" id="{22B51E0A-C347-B45B-A2E1-6F1ED894E714}"/>
              </a:ext>
            </a:extLst>
          </p:cNvPr>
          <p:cNvPicPr>
            <a:picLocks noChangeAspect="1"/>
          </p:cNvPicPr>
          <p:nvPr/>
        </p:nvPicPr>
        <p:blipFill>
          <a:blip r:embed="rId4"/>
          <a:stretch>
            <a:fillRect/>
          </a:stretch>
        </p:blipFill>
        <p:spPr>
          <a:xfrm>
            <a:off x="302740" y="549628"/>
            <a:ext cx="6864179" cy="946058"/>
          </a:xfrm>
          <a:prstGeom prst="rect">
            <a:avLst/>
          </a:prstGeom>
        </p:spPr>
      </p:pic>
      <p:pic>
        <p:nvPicPr>
          <p:cNvPr id="5" name="Picture 4">
            <a:extLst>
              <a:ext uri="{FF2B5EF4-FFF2-40B4-BE49-F238E27FC236}">
                <a16:creationId xmlns:a16="http://schemas.microsoft.com/office/drawing/2014/main" id="{A689FD32-67CE-855E-85FC-C805CE785EBD}"/>
              </a:ext>
            </a:extLst>
          </p:cNvPr>
          <p:cNvPicPr>
            <a:picLocks noChangeAspect="1"/>
          </p:cNvPicPr>
          <p:nvPr/>
        </p:nvPicPr>
        <p:blipFill>
          <a:blip r:embed="rId5"/>
          <a:stretch>
            <a:fillRect/>
          </a:stretch>
        </p:blipFill>
        <p:spPr>
          <a:xfrm>
            <a:off x="151188" y="2176915"/>
            <a:ext cx="8202847" cy="487901"/>
          </a:xfrm>
          <a:prstGeom prst="rect">
            <a:avLst/>
          </a:prstGeom>
        </p:spPr>
      </p:pic>
      <p:pic>
        <p:nvPicPr>
          <p:cNvPr id="6" name="Picture 5">
            <a:extLst>
              <a:ext uri="{FF2B5EF4-FFF2-40B4-BE49-F238E27FC236}">
                <a16:creationId xmlns:a16="http://schemas.microsoft.com/office/drawing/2014/main" id="{0D23C3A3-AB9A-E43C-7A33-FD4732CE675A}"/>
              </a:ext>
            </a:extLst>
          </p:cNvPr>
          <p:cNvPicPr>
            <a:picLocks noChangeAspect="1"/>
          </p:cNvPicPr>
          <p:nvPr/>
        </p:nvPicPr>
        <p:blipFill>
          <a:blip r:embed="rId6"/>
          <a:stretch>
            <a:fillRect/>
          </a:stretch>
        </p:blipFill>
        <p:spPr>
          <a:xfrm>
            <a:off x="162129" y="3333308"/>
            <a:ext cx="8819742" cy="487900"/>
          </a:xfrm>
          <a:prstGeom prst="rect">
            <a:avLst/>
          </a:prstGeom>
        </p:spPr>
      </p:pic>
      <p:pic>
        <p:nvPicPr>
          <p:cNvPr id="7" name="Picture 6">
            <a:extLst>
              <a:ext uri="{FF2B5EF4-FFF2-40B4-BE49-F238E27FC236}">
                <a16:creationId xmlns:a16="http://schemas.microsoft.com/office/drawing/2014/main" id="{01224B12-9FF4-47E1-F62B-C92E8EEA7F99}"/>
              </a:ext>
            </a:extLst>
          </p:cNvPr>
          <p:cNvPicPr>
            <a:picLocks noChangeAspect="1"/>
          </p:cNvPicPr>
          <p:nvPr/>
        </p:nvPicPr>
        <p:blipFill>
          <a:blip r:embed="rId7"/>
          <a:stretch>
            <a:fillRect/>
          </a:stretch>
        </p:blipFill>
        <p:spPr>
          <a:xfrm>
            <a:off x="199869" y="4491669"/>
            <a:ext cx="7758552" cy="426815"/>
          </a:xfrm>
          <a:prstGeom prst="rect">
            <a:avLst/>
          </a:prstGeom>
        </p:spPr>
      </p:pic>
      <p:sp>
        <p:nvSpPr>
          <p:cNvPr id="8" name="TextBox 7">
            <a:extLst>
              <a:ext uri="{FF2B5EF4-FFF2-40B4-BE49-F238E27FC236}">
                <a16:creationId xmlns:a16="http://schemas.microsoft.com/office/drawing/2014/main" id="{1E0CDF44-5051-E1FF-128F-5911C02969C4}"/>
              </a:ext>
            </a:extLst>
          </p:cNvPr>
          <p:cNvSpPr txBox="1"/>
          <p:nvPr/>
        </p:nvSpPr>
        <p:spPr>
          <a:xfrm>
            <a:off x="1251440" y="1642614"/>
            <a:ext cx="2093842" cy="400110"/>
          </a:xfrm>
          <a:prstGeom prst="rect">
            <a:avLst/>
          </a:prstGeom>
          <a:noFill/>
        </p:spPr>
        <p:txBody>
          <a:bodyPr wrap="none" rtlCol="0">
            <a:spAutoFit/>
          </a:bodyPr>
          <a:lstStyle/>
          <a:p>
            <a:r>
              <a:rPr lang="en-US" dirty="0"/>
              <a:t>List-Prepend(25)</a:t>
            </a:r>
          </a:p>
        </p:txBody>
      </p:sp>
      <p:sp>
        <p:nvSpPr>
          <p:cNvPr id="9" name="TextBox 8">
            <a:extLst>
              <a:ext uri="{FF2B5EF4-FFF2-40B4-BE49-F238E27FC236}">
                <a16:creationId xmlns:a16="http://schemas.microsoft.com/office/drawing/2014/main" id="{C048F9E6-4ACD-36A9-52ED-C15097FB55B4}"/>
              </a:ext>
            </a:extLst>
          </p:cNvPr>
          <p:cNvSpPr txBox="1"/>
          <p:nvPr/>
        </p:nvSpPr>
        <p:spPr>
          <a:xfrm>
            <a:off x="1109574" y="2798023"/>
            <a:ext cx="2630849" cy="400110"/>
          </a:xfrm>
          <a:prstGeom prst="rect">
            <a:avLst/>
          </a:prstGeom>
          <a:noFill/>
        </p:spPr>
        <p:txBody>
          <a:bodyPr wrap="none" rtlCol="0">
            <a:spAutoFit/>
          </a:bodyPr>
          <a:lstStyle/>
          <a:p>
            <a:r>
              <a:rPr lang="en-US" dirty="0"/>
              <a:t>List-insert-after(9, 36)</a:t>
            </a:r>
          </a:p>
        </p:txBody>
      </p:sp>
      <p:sp>
        <p:nvSpPr>
          <p:cNvPr id="10" name="TextBox 9">
            <a:extLst>
              <a:ext uri="{FF2B5EF4-FFF2-40B4-BE49-F238E27FC236}">
                <a16:creationId xmlns:a16="http://schemas.microsoft.com/office/drawing/2014/main" id="{AED56963-5F65-40E3-61DB-81298F3A1B16}"/>
              </a:ext>
            </a:extLst>
          </p:cNvPr>
          <p:cNvSpPr txBox="1"/>
          <p:nvPr/>
        </p:nvSpPr>
        <p:spPr>
          <a:xfrm>
            <a:off x="1458227" y="3956383"/>
            <a:ext cx="1680268" cy="400110"/>
          </a:xfrm>
          <a:prstGeom prst="rect">
            <a:avLst/>
          </a:prstGeom>
          <a:noFill/>
        </p:spPr>
        <p:txBody>
          <a:bodyPr wrap="none" rtlCol="0">
            <a:spAutoFit/>
          </a:bodyPr>
          <a:lstStyle/>
          <a:p>
            <a:r>
              <a:rPr lang="en-US" dirty="0"/>
              <a:t>List-delete(4)</a:t>
            </a:r>
          </a:p>
        </p:txBody>
      </p:sp>
    </p:spTree>
    <p:custDataLst>
      <p:tags r:id="rId1"/>
    </p:custDataLst>
    <p:extLst>
      <p:ext uri="{BB962C8B-B14F-4D97-AF65-F5344CB8AC3E}">
        <p14:creationId xmlns:p14="http://schemas.microsoft.com/office/powerpoint/2010/main" val="41165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4|65.7|28.6|38.9|22.7|42|17.6|138.8|66|34.6|27"/>
</p:tagLst>
</file>

<file path=ppt/tags/tag10.xml><?xml version="1.0" encoding="utf-8"?>
<p:tagLst xmlns:a="http://schemas.openxmlformats.org/drawingml/2006/main" xmlns:r="http://schemas.openxmlformats.org/officeDocument/2006/relationships" xmlns:p="http://schemas.openxmlformats.org/presentationml/2006/main">
  <p:tag name="TIMING" val="|11.7|2.5|28.9|6.4|25.1|2.2|38.4|13.5|32"/>
</p:tagLst>
</file>

<file path=ppt/tags/tag11.xml><?xml version="1.0" encoding="utf-8"?>
<p:tagLst xmlns:a="http://schemas.openxmlformats.org/drawingml/2006/main" xmlns:r="http://schemas.openxmlformats.org/officeDocument/2006/relationships" xmlns:p="http://schemas.openxmlformats.org/presentationml/2006/main">
  <p:tag name="TIMING" val="|52.6|14.3|14.1|1.6|4.8|0.9|7.8|0.5|4.8"/>
</p:tagLst>
</file>

<file path=ppt/tags/tag2.xml><?xml version="1.0" encoding="utf-8"?>
<p:tagLst xmlns:a="http://schemas.openxmlformats.org/drawingml/2006/main" xmlns:r="http://schemas.openxmlformats.org/officeDocument/2006/relationships" xmlns:p="http://schemas.openxmlformats.org/presentationml/2006/main">
  <p:tag name="TIMING" val="|56.5|21.4|22|28.9|8.8|9.3"/>
</p:tagLst>
</file>

<file path=ppt/tags/tag3.xml><?xml version="1.0" encoding="utf-8"?>
<p:tagLst xmlns:a="http://schemas.openxmlformats.org/drawingml/2006/main" xmlns:r="http://schemas.openxmlformats.org/officeDocument/2006/relationships" xmlns:p="http://schemas.openxmlformats.org/presentationml/2006/main">
  <p:tag name="TIMING" val="|61.2|132.7|109.9"/>
</p:tagLst>
</file>

<file path=ppt/tags/tag4.xml><?xml version="1.0" encoding="utf-8"?>
<p:tagLst xmlns:a="http://schemas.openxmlformats.org/drawingml/2006/main" xmlns:r="http://schemas.openxmlformats.org/officeDocument/2006/relationships" xmlns:p="http://schemas.openxmlformats.org/presentationml/2006/main">
  <p:tag name="TIMING" val="|51.1|191.9"/>
</p:tagLst>
</file>

<file path=ppt/tags/tag5.xml><?xml version="1.0" encoding="utf-8"?>
<p:tagLst xmlns:a="http://schemas.openxmlformats.org/drawingml/2006/main" xmlns:r="http://schemas.openxmlformats.org/officeDocument/2006/relationships" xmlns:p="http://schemas.openxmlformats.org/presentationml/2006/main">
  <p:tag name="TIMING" val="|27.8|184.4|2.7|21|10.6|2.1"/>
</p:tagLst>
</file>

<file path=ppt/tags/tag6.xml><?xml version="1.0" encoding="utf-8"?>
<p:tagLst xmlns:a="http://schemas.openxmlformats.org/drawingml/2006/main" xmlns:r="http://schemas.openxmlformats.org/officeDocument/2006/relationships" xmlns:p="http://schemas.openxmlformats.org/presentationml/2006/main">
  <p:tag name="TIMING" val="|25.3|56.9|1.6|14|1.6"/>
</p:tagLst>
</file>

<file path=ppt/tags/tag7.xml><?xml version="1.0" encoding="utf-8"?>
<p:tagLst xmlns:a="http://schemas.openxmlformats.org/drawingml/2006/main" xmlns:r="http://schemas.openxmlformats.org/officeDocument/2006/relationships" xmlns:p="http://schemas.openxmlformats.org/presentationml/2006/main">
  <p:tag name="TIMING" val="|8|8.6|25.2|10.2|23.8|1|8.8|9.9|79.6"/>
</p:tagLst>
</file>

<file path=ppt/tags/tag8.xml><?xml version="1.0" encoding="utf-8"?>
<p:tagLst xmlns:a="http://schemas.openxmlformats.org/drawingml/2006/main" xmlns:r="http://schemas.openxmlformats.org/officeDocument/2006/relationships" xmlns:p="http://schemas.openxmlformats.org/presentationml/2006/main">
  <p:tag name="TIMING" val="|55.6"/>
</p:tagLst>
</file>

<file path=ppt/tags/tag9.xml><?xml version="1.0" encoding="utf-8"?>
<p:tagLst xmlns:a="http://schemas.openxmlformats.org/drawingml/2006/main" xmlns:r="http://schemas.openxmlformats.org/officeDocument/2006/relationships" xmlns:p="http://schemas.openxmlformats.org/presentationml/2006/main">
  <p:tag name="TIMING" val="|201.3|5.7|14.9|4.3|28.2|12"/>
</p:tagLst>
</file>

<file path=ppt/theme/theme1.xml><?xml version="1.0" encoding="utf-8"?>
<a:theme xmlns:a="http://schemas.openxmlformats.org/drawingml/2006/main" name="Layer Assignment for Timing Closure">
  <a:themeElements>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oluo_techon07_3">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taoluo_techon07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oluo_techon07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oluo_techon07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oluo_techon07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oluo_techon07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oluo_techon07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oluo_techon07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oluo_techon07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oluo_techon07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oluo_techon07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oluo_techon07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oluo_techon07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EDC55160503409C50603A19DB53A2" ma:contentTypeVersion="5" ma:contentTypeDescription="Create a new document." ma:contentTypeScope="" ma:versionID="486b336d45ae7b47c94f035b1e26bf2f">
  <xsd:schema xmlns:xsd="http://www.w3.org/2001/XMLSchema" xmlns:xs="http://www.w3.org/2001/XMLSchema" xmlns:p="http://schemas.microsoft.com/office/2006/metadata/properties" xmlns:ns3="4a08b04d-8ebe-4265-937d-4e4b30a5ac14" xmlns:ns4="5437038a-0621-43b5-84c8-213086020dec" targetNamespace="http://schemas.microsoft.com/office/2006/metadata/properties" ma:root="true" ma:fieldsID="b5812251669c3340a299489283790a3a" ns3:_="" ns4:_="">
    <xsd:import namespace="4a08b04d-8ebe-4265-937d-4e4b30a5ac14"/>
    <xsd:import namespace="5437038a-0621-43b5-84c8-213086020d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8b04d-8ebe-4265-937d-4e4b30a5ac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7038a-0621-43b5-84c8-213086020de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44C86-5F96-43D9-ACFF-5531A5E75AF0}">
  <ds:schemaRefs>
    <ds:schemaRef ds:uri="4a08b04d-8ebe-4265-937d-4e4b30a5ac14"/>
    <ds:schemaRef ds:uri="5437038a-0621-43b5-84c8-213086020d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A26FB8-3C06-48DA-8651-1C0F34E6842C}">
  <ds:schemaRefs>
    <ds:schemaRef ds:uri="http://schemas.microsoft.com/office/2006/documentManagement/types"/>
    <ds:schemaRef ds:uri="http://purl.org/dc/elements/1.1/"/>
    <ds:schemaRef ds:uri="4a08b04d-8ebe-4265-937d-4e4b30a5ac14"/>
    <ds:schemaRef ds:uri="http://schemas.openxmlformats.org/package/2006/metadata/core-properties"/>
    <ds:schemaRef ds:uri="http://purl.org/dc/dcmitype/"/>
    <ds:schemaRef ds:uri="http://www.w3.org/XML/1998/namespace"/>
    <ds:schemaRef ds:uri="http://schemas.microsoft.com/office/2006/metadata/properties"/>
    <ds:schemaRef ds:uri="http://schemas.microsoft.com/office/infopath/2007/PartnerControls"/>
    <ds:schemaRef ds:uri="5437038a-0621-43b5-84c8-213086020dec"/>
    <ds:schemaRef ds:uri="http://purl.org/dc/terms/"/>
  </ds:schemaRefs>
</ds:datastoreItem>
</file>

<file path=customXml/itemProps3.xml><?xml version="1.0" encoding="utf-8"?>
<ds:datastoreItem xmlns:ds="http://schemas.openxmlformats.org/officeDocument/2006/customXml" ds:itemID="{93A2AD2F-9A6A-4F3D-AF77-E4FC359103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Layer Assignment for Timing Closure.pot</Template>
  <TotalTime>41810</TotalTime>
  <Words>1462</Words>
  <Application>Microsoft Macintosh PowerPoint</Application>
  <PresentationFormat>On-screen Show (16:9)</PresentationFormat>
  <Paragraphs>267</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Cambria Math</vt:lpstr>
      <vt:lpstr>Helvetica Neue</vt:lpstr>
      <vt:lpstr>Symbol</vt:lpstr>
      <vt:lpstr>Times New Roman</vt:lpstr>
      <vt:lpstr>Wingdings</vt:lpstr>
      <vt:lpstr>Layer Assignment for Timing Closure</vt:lpstr>
      <vt:lpstr>Lecture 5:  Linked List</vt:lpstr>
      <vt:lpstr>Announcement</vt:lpstr>
      <vt:lpstr>Topics in this lectures</vt:lpstr>
      <vt:lpstr>List ADT</vt:lpstr>
      <vt:lpstr>Operations</vt:lpstr>
      <vt:lpstr>Operations</vt:lpstr>
      <vt:lpstr>Locations and run times</vt:lpstr>
      <vt:lpstr>Doubly linked list</vt:lpstr>
      <vt:lpstr>Examples of doubly linked list</vt:lpstr>
      <vt:lpstr>Searching a linked list</vt:lpstr>
      <vt:lpstr>Insert to the front</vt:lpstr>
      <vt:lpstr>Insertion in general case</vt:lpstr>
      <vt:lpstr>Delete in general case</vt:lpstr>
      <vt:lpstr>Doubly linked lists</vt:lpstr>
      <vt:lpstr>Singly linked list</vt:lpstr>
      <vt:lpstr>Singly linked list</vt:lpstr>
      <vt:lpstr>Example: erase/delete an element</vt:lpstr>
      <vt:lpstr>Singly linked list</vt:lpstr>
      <vt:lpstr>Erase by replacing value</vt:lpstr>
      <vt:lpstr>Use doubly linked list to implement a stack</vt:lpstr>
      <vt:lpstr>Use doubly linked list to implement a stack</vt:lpstr>
      <vt:lpstr>Use doubly linked list to implement a Queue</vt:lpstr>
    </vt:vector>
  </TitlesOfParts>
  <Company>Computer Engineering Research Center at UT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tluo</dc:creator>
  <cp:lastModifiedBy>Zhu, Keren</cp:lastModifiedBy>
  <cp:revision>1096</cp:revision>
  <cp:lastPrinted>2022-09-13T23:51:23Z</cp:lastPrinted>
  <dcterms:created xsi:type="dcterms:W3CDTF">2007-09-23T17:35:11Z</dcterms:created>
  <dcterms:modified xsi:type="dcterms:W3CDTF">2024-01-23T05:36:58Z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0x010100DDBEDC55160503409C50603A19DB53A2</vt:lpwstr>
  </property>
</Properties>
</file>